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sldIdLst>
    <p:sldId id="256" r:id="rId2"/>
    <p:sldId id="269" r:id="rId3"/>
    <p:sldId id="270" r:id="rId4"/>
    <p:sldId id="266" r:id="rId5"/>
    <p:sldId id="307" r:id="rId6"/>
    <p:sldId id="291" r:id="rId7"/>
    <p:sldId id="290" r:id="rId8"/>
    <p:sldId id="289" r:id="rId9"/>
    <p:sldId id="257" r:id="rId10"/>
    <p:sldId id="258" r:id="rId11"/>
    <p:sldId id="315" r:id="rId12"/>
    <p:sldId id="259" r:id="rId13"/>
    <p:sldId id="260" r:id="rId14"/>
    <p:sldId id="261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  <p:sldId id="305" r:id="rId26"/>
    <p:sldId id="306" r:id="rId27"/>
    <p:sldId id="308" r:id="rId28"/>
    <p:sldId id="309" r:id="rId29"/>
    <p:sldId id="262" r:id="rId30"/>
    <p:sldId id="264" r:id="rId31"/>
    <p:sldId id="267" r:id="rId32"/>
    <p:sldId id="268" r:id="rId33"/>
    <p:sldId id="314" r:id="rId34"/>
    <p:sldId id="292" r:id="rId35"/>
    <p:sldId id="294" r:id="rId36"/>
    <p:sldId id="293" r:id="rId37"/>
    <p:sldId id="272" r:id="rId38"/>
    <p:sldId id="310" r:id="rId39"/>
    <p:sldId id="311" r:id="rId40"/>
    <p:sldId id="273" r:id="rId41"/>
    <p:sldId id="312" r:id="rId42"/>
    <p:sldId id="313" r:id="rId43"/>
  </p:sld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284"/>
    <p:restoredTop sz="94610"/>
  </p:normalViewPr>
  <p:slideViewPr>
    <p:cSldViewPr snapToGrid="0" snapToObjects="1">
      <p:cViewPr varScale="1">
        <p:scale>
          <a:sx n="82" d="100"/>
          <a:sy n="82" d="100"/>
        </p:scale>
        <p:origin x="49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23741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FD6B86-A300-8368-7B90-EE7DEAB234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4CCACD5-6A35-386B-29FD-BFFC16E96DA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030832A-8EE8-6969-4CD0-207B1715AE1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BBF353-0E4B-6F51-EC51-AC583860CA6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0335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493484-5E5A-70CB-A35F-5E15E45F11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01289D2-D049-6B38-597F-1EA440E794C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6D6376B-A689-3E5A-F338-F598886757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84D4B7-287F-835B-C7DA-A303F1FD673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55938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9C44CFD-D0B1-0887-0DA7-E93A9B1C09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2A8BB88-B90C-3A0B-FDFD-37A5F2B6E32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DA9A101-CD22-CA1F-0297-1BED3BED41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28569-30B4-4808-C430-A12C02259C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2878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256D81-5B5F-3460-A3ED-CBCBFD0D99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64BFF8-DBFF-2E21-1672-8CFD18157FF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DBDBDE2-D635-4C0B-C6B6-FC60EEF6BA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E4C9C-10A6-AC7D-37F7-AF493640E04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095843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786C64-91EB-AC81-41BE-0661148A78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FB0F5F-4ED8-2A8B-65C2-E682BE7D53C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006BBEC-1C51-CD3D-5533-1748E56412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ED6A8F2-1459-3095-E5ED-EB7F1ECF464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2851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59A16E-1A8A-B5ED-FA5F-C9A281ED7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AA7CC5B-0BD2-03D6-9A2E-07944DA941C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B54E64-3394-27E8-783A-FCCFA6322A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CAFE428-150F-CAD4-1E65-C8DF4CCB7C1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548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7FA95A-B729-5B8E-3322-A743498013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08D9AB2-FB02-61A4-B907-2CCA3E69DD5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66F54-DDB3-9E25-C620-45382512B2C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BB8E6-D76B-69DE-1AA2-4EFACAA7FDE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353943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1F9399D-B5EC-BE99-3C76-B2AF5E59DD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70EFAB0-F931-287A-662B-8E216DE09C5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BA932CB-1ED5-22DF-BAB5-9A62767F93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98408-30A1-8724-496E-BE3E9384711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14853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A5D5D5-7D86-F497-5294-FA1A992D80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03F534-0225-B260-C3FE-94CC8108EF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ED6D695-E82D-DF6A-E2B5-0E690323249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59D3B2-4C6B-F75B-0177-F457E7FF889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000093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31BF784-2EBD-6044-77FC-AA8A604BC01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E8235AB-0157-06E6-889A-33C4042D84D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2FCCB84-BD94-B459-0EBD-94DF8586CE4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6F01CC-84F9-1839-AF5D-63C97F34859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2683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B85D175-DCB2-3288-E149-78A08623C3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B4C8214-20E5-A440-C416-331DFC0B707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7378140-BCC6-131F-E0D9-CCD3224E09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56EE96-AA12-68C7-2139-E89BCAE52A8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743259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7FE1DE2-301D-D012-5BAE-734C2520CE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1E49EE-3E87-B5F3-202B-15C57E3BBD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2D9CA3-5A79-CEF3-8C7C-F09302372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D8DC96F-FAFF-F7EA-2D94-E8E774F464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654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8C5A4C1-DAD5-AAA9-9E72-E4469A1A11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959A11B-EFA3-BFBE-FB69-2F26F7C1B01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8B7F468-A164-A0F6-BA70-F3393EC7613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6F033E-89E4-B8EC-5203-2FF7337CE01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419574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242549-E7B6-8835-DEF2-E6F77CC76FF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A9BA67A-EEE5-4FAE-3F3F-C98B165D2B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06076DD-B3CE-6198-3817-19BFFC2CCE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A5E9A3B-BF11-B097-6A89-B4E4298DA8D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4035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79E130-2216-4884-8D65-4AAB2589AB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29D19A5-A80F-0541-E401-B7392DDB03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1839CC1-166F-B297-B0F1-E38E3EDF970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8F2214-0F81-F8C8-9AA5-8C78102D4B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478249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0D2711-213F-E54D-114C-69F8DB143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99E9D4F-C2C5-AF57-BA02-FA9196F601F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EF041C2-7851-868E-8A17-9E781F1108C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18B163-900A-DFC5-14D3-55F60852AC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538720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9D41C09-3E4C-A59B-AA51-0C5DA1D2770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EB4721-DC18-EDB6-F5F3-A75D631C4B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9C411AE-44BD-3F7A-3F26-80131C644C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2F24FAE-19EE-E57B-8CA7-695608613D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23194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BB50AF-4384-3B74-7EFA-525E8FA8D0F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006351B-A593-CDE6-6689-24B0A9951AF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2AFC014-EA8A-0039-2252-40CCF0472A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BBBF2C9-E81A-44AC-A413-4F957A07767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97606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AE01176-DC9D-814F-9BB2-B5D899C438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7008A6F-C547-FE6C-9D58-BD298CCFBE0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14F361F-D3D6-FC48-9A43-30261F9FA13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0F9803-6B30-EE59-6244-90CA6B33D9D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4391468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21874C-E60C-011E-7288-DD4E7AB62D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B3879A-71D4-996D-AF08-30A1AA0EC17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085A213-CB4D-A607-E9B0-7BDD8B5A9A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F60B28-96F1-5099-4EE7-97C3C75CAFF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43783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9837AF-3BAE-2BB2-3197-BD7944B6F0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B764C2F-1C5F-0F3D-390E-4A37605C68A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ED29EC-6BC9-8817-11B3-378C7D65DD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5A11CD2-2C83-A4C7-811D-C4697BF35E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840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D65C7B-A8DF-C7AC-7D73-267C5CDB57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57C5A69-268E-7A3B-F7DF-3DC8F1F4DEF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71A6CF-3EDF-CCA2-A20E-FCF58121C0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6BF436-51D0-08DC-54B1-A66B52B349E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06374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3B3ADC-19A9-4390-8B6E-2509CE1726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F6765-147E-54A5-6F61-82D9871D17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3D38D4B-F814-C0DE-5200-078DC05B138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580081D-A149-9202-EA36-A22BE0CE247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777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BD5069-E9B1-3B44-37BF-690E16E94E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4287121-F8C4-A6EE-A6AB-69D723EE1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761E3C-B465-70AA-7A0D-9C7BCA9AEC1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C35D6D-4C54-6F29-8730-F2BBBA82DDD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1867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4B0F0B-FFF3-EA5E-C4AF-66C0FEC561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7074E61-3A8F-1AC9-FDE2-7D2FF5E4F39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BA4AFF0-E0D1-A1EF-30EC-8AABEB072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FBE175-9679-F39F-D152-FCD5B5E985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46349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29136C-6FF5-A04B-78B2-42272945D6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9CFC0B8-BD08-809E-E2AF-0499413B494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319BB65-DDF7-84B1-CFDA-EA27868C486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9CCF5-7799-082D-A85E-B2653196A79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416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F1BA6FD-FF65-3809-0B12-80637F57F2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79182E6-650A-1F2F-3E55-F7648BE6C19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0CC4846-A0C0-9DB1-59EA-0E7183DEF4A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2A6747-F2E2-5B6B-4208-DA57B20758B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14865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562065" y="262731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r>
              <a:rPr lang="en-US" dirty="0" err="1"/>
              <a:t>Asistente</a:t>
            </a:r>
            <a:r>
              <a:rPr lang="en-US" dirty="0"/>
              <a:t> virtual Mega Group Chile (1).</a:t>
            </a:r>
            <a:r>
              <a:rPr lang="en-US" dirty="0" err="1"/>
              <a:t>png</a:t>
            </a:r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2" name="Shape 29"/>
          <p:cNvSpPr/>
          <p:nvPr/>
        </p:nvSpPr>
        <p:spPr>
          <a:xfrm>
            <a:off x="7635240" y="4617720"/>
            <a:ext cx="0" cy="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45" name="Shape 42"/>
          <p:cNvSpPr/>
          <p:nvPr/>
        </p:nvSpPr>
        <p:spPr>
          <a:xfrm>
            <a:off x="10881360" y="4754880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53" name="Shape 50"/>
          <p:cNvSpPr/>
          <p:nvPr/>
        </p:nvSpPr>
        <p:spPr>
          <a:xfrm>
            <a:off x="4663440" y="3208558"/>
            <a:ext cx="6858000" cy="1097280"/>
          </a:xfrm>
          <a:prstGeom prst="rect">
            <a:avLst/>
          </a:prstGeom>
          <a:solidFill>
            <a:srgbClr val="0A1E3C">
              <a:alpha val="80000"/>
            </a:srgbClr>
          </a:solidFill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4" name="Text 51"/>
          <p:cNvSpPr/>
          <p:nvPr/>
        </p:nvSpPr>
        <p:spPr>
          <a:xfrm>
            <a:off x="3779414" y="1425614"/>
            <a:ext cx="8107775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b="1" kern="0" spc="300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CORRETAJE VIRTUAL</a:t>
            </a:r>
            <a:endParaRPr lang="en-US" sz="3200" dirty="0"/>
          </a:p>
        </p:txBody>
      </p:sp>
      <p:sp>
        <p:nvSpPr>
          <p:cNvPr id="55" name="Text 52"/>
          <p:cNvSpPr/>
          <p:nvPr/>
        </p:nvSpPr>
        <p:spPr>
          <a:xfrm>
            <a:off x="4759415" y="2433197"/>
            <a:ext cx="5943600" cy="73152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  <a:latin typeface="Segoe UI Light" pitchFamily="34" charset="0"/>
                <a:ea typeface="Segoe UI Light" pitchFamily="34" charset="-122"/>
                <a:cs typeface="Segoe UI Light" pitchFamily="34" charset="-120"/>
              </a:rPr>
              <a:t>IA MEGA GROUP CHILE </a:t>
            </a:r>
            <a:r>
              <a:rPr lang="en-US" sz="3200" dirty="0" err="1">
                <a:solidFill>
                  <a:srgbClr val="FFFFFF"/>
                </a:solidFill>
                <a:latin typeface="Segoe UI Light" pitchFamily="34" charset="0"/>
                <a:ea typeface="Segoe UI Light" pitchFamily="34" charset="-122"/>
                <a:cs typeface="Segoe UI Light" pitchFamily="34" charset="-120"/>
              </a:rPr>
              <a:t>SpA</a:t>
            </a:r>
            <a:endParaRPr lang="en-US" sz="3200" dirty="0"/>
          </a:p>
        </p:txBody>
      </p:sp>
      <p:sp>
        <p:nvSpPr>
          <p:cNvPr id="56" name="Text 53"/>
          <p:cNvSpPr/>
          <p:nvPr/>
        </p:nvSpPr>
        <p:spPr>
          <a:xfrm>
            <a:off x="4946051" y="3428999"/>
            <a:ext cx="5852158" cy="525465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2400" dirty="0">
                <a:solidFill>
                  <a:srgbClr val="64C8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Inteligencia Artificial Aplicada al</a:t>
            </a:r>
            <a:endParaRPr lang="en-US" sz="2400" dirty="0"/>
          </a:p>
          <a:p>
            <a:pPr marL="0" indent="0" algn="ctr">
              <a:buNone/>
            </a:pPr>
            <a:r>
              <a:rPr lang="en-US" sz="2400" dirty="0">
                <a:solidFill>
                  <a:srgbClr val="64C8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Corretaje Inmobiliario</a:t>
            </a:r>
            <a:endParaRPr lang="en-US" sz="2400" dirty="0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7FFFED3B-1761-9E9B-D814-5E10A76705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" y="-1"/>
            <a:ext cx="4572000" cy="6858000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37F00ED-A6CD-97E4-D7D3-BE13D5DD7C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68706" y="122690"/>
            <a:ext cx="1676402" cy="158208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135909" y="777240"/>
            <a:ext cx="6675116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31" name="Text 29"/>
          <p:cNvSpPr/>
          <p:nvPr/>
        </p:nvSpPr>
        <p:spPr>
          <a:xfrm>
            <a:off x="1554480" y="960120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CONTEXTO DEL MERCADO</a:t>
            </a:r>
            <a:endParaRPr lang="en-US" sz="2800" dirty="0"/>
          </a:p>
        </p:txBody>
      </p:sp>
      <p:sp>
        <p:nvSpPr>
          <p:cNvPr id="32" name="Text 30"/>
          <p:cNvSpPr/>
          <p:nvPr/>
        </p:nvSpPr>
        <p:spPr>
          <a:xfrm>
            <a:off x="1645920" y="155448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7" name="Shape 35"/>
          <p:cNvSpPr/>
          <p:nvPr/>
        </p:nvSpPr>
        <p:spPr>
          <a:xfrm>
            <a:off x="1920240" y="4023360"/>
            <a:ext cx="438912" cy="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38" name="Shape 36"/>
          <p:cNvSpPr/>
          <p:nvPr/>
        </p:nvSpPr>
        <p:spPr>
          <a:xfrm>
            <a:off x="2359152" y="3694176"/>
            <a:ext cx="0" cy="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2EDD25A7-D72E-4105-BFA0-3928A68D9A72}"/>
              </a:ext>
            </a:extLst>
          </p:cNvPr>
          <p:cNvSpPr txBox="1"/>
          <p:nvPr/>
        </p:nvSpPr>
        <p:spPr>
          <a:xfrm>
            <a:off x="1433221" y="2011680"/>
            <a:ext cx="6237799" cy="3108543"/>
          </a:xfrm>
          <a:prstGeom prst="rect">
            <a:avLst/>
          </a:prstGeom>
          <a:noFill/>
          <a:ln>
            <a:solidFill>
              <a:srgbClr val="FF0000"/>
            </a:solidFill>
          </a:ln>
          <a:effectLst>
            <a:glow rad="127000">
              <a:srgbClr val="002060"/>
            </a:glow>
          </a:effectLst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ea typeface="ADLaM Display" panose="02010000000000000000" pitchFamily="2" charset="77"/>
                <a:cs typeface="Aharoni" panose="02010803020104030203" pitchFamily="2" charset="-79"/>
              </a:rPr>
              <a:t>Nuestra Empresa </a:t>
            </a:r>
          </a:p>
          <a:p>
            <a:endParaRPr lang="en-US" sz="2800" b="1" dirty="0">
              <a:solidFill>
                <a:schemeClr val="accent1">
                  <a:lumMod val="40000"/>
                  <a:lumOff val="60000"/>
                </a:schemeClr>
              </a:solidFill>
              <a:latin typeface="Arial Rounded MT Bold" panose="020F0704030504030204" pitchFamily="34" charset="77"/>
              <a:ea typeface="ADLaM Display" panose="02010000000000000000" pitchFamily="2" charset="77"/>
              <a:cs typeface="Aharoni" panose="02010803020104030203" pitchFamily="2" charset="-79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Brinda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una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actividad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profesional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dedicada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conectar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compradores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vendedores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arrendatarios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facilitando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cada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proceso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transacción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inmobiliaria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. Nuestro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compromiso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es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brindar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asesoría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integral,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promover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eficazmente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los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inmuebles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el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mercado y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gestionar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negociaciones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transparentes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seguras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. Con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nuestra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experiencia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transformamos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la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compra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venta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o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arriendo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propiedades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a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nivel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nacional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como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internacional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una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gestion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ágil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confiable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orientada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a sus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necesidades</a:t>
            </a:r>
            <a:endParaRPr lang="en-US" sz="1400" dirty="0">
              <a:solidFill>
                <a:schemeClr val="bg1"/>
              </a:solidFill>
              <a:latin typeface="Andale Mono" panose="020B0509000000000004" pitchFamily="49" charset="0"/>
              <a:ea typeface="ADLaM Display" panose="02010000000000000000" pitchFamily="2" charset="77"/>
              <a:cs typeface="Mishafi" pitchFamily="2" charset="-78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3BEFEB9-C34D-D79A-E6ED-6D7442F5A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381B407-E6C8-841F-1B8E-9860F71886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0EAF55CA-3D48-D2F0-44A7-F87B84C11827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B101CAB-6137-80C9-D16F-313154CCDD5A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331CD11-E6CA-B93A-EEDC-908E279484E6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8772DE25-3C97-DFFF-83AA-E660FA3D4F7D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C0D086B-5300-CC5D-CFBA-BC0600350D0A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B992F96-1E41-C10B-41B7-7F389E735314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8291483F-00D4-6B5B-1449-D2AEB20BC431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2A894FB7-15B5-E42E-BF0E-43C7071D5C1A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6A0E9BF4-6ABE-4E32-B36F-4783A704E902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C64EDDA-3A65-8322-F749-EF2DF89DE5E7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BFD20C28-527D-11F0-70D3-3E84F3CA2EB9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C00763AC-5809-4CB0-D981-9E668416D1FD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2677FA2-C242-9CE9-E240-04A2B0984FE0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C8AE4D38-C8F2-49E0-4B9B-16E8F34B4F2F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F5649A7D-5EFD-D1DD-2474-FBFD02F60F78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EC5DEA94-DFFD-1BAB-AF6D-E1E609AAC4FD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22334193-72C1-1ABB-5D96-14DFAEE3A603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9AE77B28-0E92-C0F5-9390-8809DB76BA88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FFC1F96E-7F38-A43B-3494-18F0339A49DA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DEA0836A-EAB6-39DE-D489-4E414F576C89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9DF2AE97-16BD-2CA8-7EBD-D8E0309D28F8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18E6ABBC-812E-4D73-0617-F4C824B49981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44C267EC-84EC-5E88-E9A8-BE6D8CA75E32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B30A5064-62FF-86CB-B075-9EC3E10A8AB0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E7CD1B85-B086-646F-2646-E4007D93140A}"/>
              </a:ext>
            </a:extLst>
          </p:cNvPr>
          <p:cNvSpPr/>
          <p:nvPr/>
        </p:nvSpPr>
        <p:spPr>
          <a:xfrm>
            <a:off x="452752" y="735605"/>
            <a:ext cx="7573091" cy="245059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N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E7D31F7A-DB2A-81F1-D3A9-2317FE97DD2A}"/>
              </a:ext>
            </a:extLst>
          </p:cNvPr>
          <p:cNvSpPr/>
          <p:nvPr/>
        </p:nvSpPr>
        <p:spPr>
          <a:xfrm>
            <a:off x="843277" y="1071858"/>
            <a:ext cx="7112000" cy="903228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0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PLATAFORMA</a:t>
            </a:r>
            <a:r>
              <a:rPr lang="en-US" sz="24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TECONOLOGICA INTEGRAL </a:t>
            </a:r>
          </a:p>
          <a:p>
            <a:pPr marL="0" indent="0" algn="l">
              <a:buNone/>
            </a:pPr>
            <a:endParaRPr lang="en-US" sz="2000" b="1" dirty="0">
              <a:solidFill>
                <a:srgbClr val="00FFFF"/>
              </a:solidFill>
              <a:latin typeface="Arial Black" pitchFamily="34" charset="0"/>
              <a:cs typeface="Arial Black" pitchFamily="34" charset="-120"/>
            </a:endParaRPr>
          </a:p>
          <a:p>
            <a:pPr marL="0" indent="0" algn="l">
              <a:buNone/>
            </a:pPr>
            <a:r>
              <a:rPr lang="en-US" sz="20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PARA DIGITALIZAR Y OPTIMIZAR EL CORRETAJE INMOBILIARIO EN CHILE</a:t>
            </a:r>
            <a:endParaRPr lang="en-US" sz="20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932E9917-D9B2-4473-128B-5443370175AA}"/>
              </a:ext>
            </a:extLst>
          </p:cNvPr>
          <p:cNvSpPr/>
          <p:nvPr/>
        </p:nvSpPr>
        <p:spPr>
          <a:xfrm>
            <a:off x="1645920" y="155448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8" name="Shape 36">
            <a:extLst>
              <a:ext uri="{FF2B5EF4-FFF2-40B4-BE49-F238E27FC236}">
                <a16:creationId xmlns:a16="http://schemas.microsoft.com/office/drawing/2014/main" id="{B90B8F5A-3AD6-155E-7AC1-F6F393777C6F}"/>
              </a:ext>
            </a:extLst>
          </p:cNvPr>
          <p:cNvSpPr/>
          <p:nvPr/>
        </p:nvSpPr>
        <p:spPr>
          <a:xfrm>
            <a:off x="2359152" y="3694176"/>
            <a:ext cx="0" cy="0"/>
          </a:xfrm>
          <a:prstGeom prst="line">
            <a:avLst/>
          </a:prstGeom>
          <a:noFill/>
          <a:ln w="19050">
            <a:solidFill>
              <a:srgbClr val="00FF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DCB1A504-3E23-4EE3-A3C4-134C207F01C7}"/>
              </a:ext>
            </a:extLst>
          </p:cNvPr>
          <p:cNvSpPr txBox="1"/>
          <p:nvPr/>
        </p:nvSpPr>
        <p:spPr>
          <a:xfrm>
            <a:off x="2713385" y="3423934"/>
            <a:ext cx="56739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Arial Rounded MT Bold" panose="020F0704030504030204" pitchFamily="34" charset="77"/>
                <a:ea typeface="ADLaM Display" panose="02010000000000000000" pitchFamily="2" charset="77"/>
                <a:cs typeface="Aharoni" panose="02010803020104030203" pitchFamily="2" charset="-79"/>
              </a:rPr>
              <a:t>Nuestra Empresa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288706A-991E-ABC2-2B75-22A6926CBF60}"/>
              </a:ext>
            </a:extLst>
          </p:cNvPr>
          <p:cNvSpPr txBox="1"/>
          <p:nvPr/>
        </p:nvSpPr>
        <p:spPr>
          <a:xfrm>
            <a:off x="985524" y="4336401"/>
            <a:ext cx="21638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</a:rPr>
              <a:t>PropTech</a:t>
            </a:r>
            <a:r>
              <a:rPr lang="en-US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185821D-714A-9AFB-3208-A7764BE7D987}"/>
              </a:ext>
            </a:extLst>
          </p:cNvPr>
          <p:cNvSpPr txBox="1"/>
          <p:nvPr/>
        </p:nvSpPr>
        <p:spPr>
          <a:xfrm>
            <a:off x="3652285" y="4297992"/>
            <a:ext cx="14946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LegalTech</a:t>
            </a:r>
          </a:p>
        </p:txBody>
      </p:sp>
      <p:sp>
        <p:nvSpPr>
          <p:cNvPr id="51" name="Plus 50">
            <a:extLst>
              <a:ext uri="{FF2B5EF4-FFF2-40B4-BE49-F238E27FC236}">
                <a16:creationId xmlns:a16="http://schemas.microsoft.com/office/drawing/2014/main" id="{C2D136A6-9D95-758C-5D81-9CF3142750CA}"/>
              </a:ext>
            </a:extLst>
          </p:cNvPr>
          <p:cNvSpPr/>
          <p:nvPr/>
        </p:nvSpPr>
        <p:spPr>
          <a:xfrm>
            <a:off x="2844683" y="4182384"/>
            <a:ext cx="914400" cy="737779"/>
          </a:xfrm>
          <a:prstGeom prst="mathPlus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Shape 24">
            <a:extLst>
              <a:ext uri="{FF2B5EF4-FFF2-40B4-BE49-F238E27FC236}">
                <a16:creationId xmlns:a16="http://schemas.microsoft.com/office/drawing/2014/main" id="{52D408AE-BA7D-C031-37F5-8AF5CCE99C25}"/>
              </a:ext>
            </a:extLst>
          </p:cNvPr>
          <p:cNvSpPr/>
          <p:nvPr/>
        </p:nvSpPr>
        <p:spPr>
          <a:xfrm>
            <a:off x="304798" y="5034982"/>
            <a:ext cx="7741919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C</a:t>
            </a:r>
          </a:p>
        </p:txBody>
      </p:sp>
      <p:sp>
        <p:nvSpPr>
          <p:cNvPr id="53" name="Plus 52">
            <a:extLst>
              <a:ext uri="{FF2B5EF4-FFF2-40B4-BE49-F238E27FC236}">
                <a16:creationId xmlns:a16="http://schemas.microsoft.com/office/drawing/2014/main" id="{7968971A-94FE-CC3E-4E6A-608B8506BECA}"/>
              </a:ext>
            </a:extLst>
          </p:cNvPr>
          <p:cNvSpPr/>
          <p:nvPr/>
        </p:nvSpPr>
        <p:spPr>
          <a:xfrm>
            <a:off x="5120641" y="4181535"/>
            <a:ext cx="914400" cy="775871"/>
          </a:xfrm>
          <a:prstGeom prst="mathPlus">
            <a:avLst>
              <a:gd name="adj1" fmla="val 34258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5A56E70C-7ED6-13E5-5521-A0F0C560FAB7}"/>
              </a:ext>
            </a:extLst>
          </p:cNvPr>
          <p:cNvSpPr txBox="1"/>
          <p:nvPr/>
        </p:nvSpPr>
        <p:spPr>
          <a:xfrm>
            <a:off x="6286499" y="4306093"/>
            <a:ext cx="1051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bg1"/>
                </a:solidFill>
              </a:rPr>
              <a:t>AI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9F6F9204-819C-4936-E5A7-02D35E764737}"/>
              </a:ext>
            </a:extLst>
          </p:cNvPr>
          <p:cNvSpPr txBox="1"/>
          <p:nvPr/>
        </p:nvSpPr>
        <p:spPr>
          <a:xfrm>
            <a:off x="1581318" y="5331643"/>
            <a:ext cx="57607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Corretaje </a:t>
            </a:r>
            <a:r>
              <a:rPr lang="en-US" dirty="0" err="1">
                <a:solidFill>
                  <a:schemeClr val="bg1"/>
                </a:solidFill>
              </a:rPr>
              <a:t>Inmobiliario</a:t>
            </a:r>
            <a:r>
              <a:rPr lang="en-US" dirty="0">
                <a:solidFill>
                  <a:schemeClr val="bg1"/>
                </a:solidFill>
              </a:rPr>
              <a:t> Virtual  IA Mega Group Chile </a:t>
            </a:r>
            <a:r>
              <a:rPr lang="en-US" dirty="0" err="1">
                <a:solidFill>
                  <a:schemeClr val="bg1"/>
                </a:solidFill>
              </a:rPr>
              <a:t>SpA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26FB6A75-4865-7E16-19B3-5A24CFDB25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48198" y="960120"/>
            <a:ext cx="3988067" cy="5806432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9DCE48D-4687-41C8-E64C-CDD6288010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630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 flipV="1">
            <a:off x="304800" y="4114798"/>
            <a:ext cx="11856720" cy="52865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6" name="Shape 24"/>
          <p:cNvSpPr/>
          <p:nvPr/>
        </p:nvSpPr>
        <p:spPr>
          <a:xfrm>
            <a:off x="1097280" y="579875"/>
            <a:ext cx="9601200" cy="1921589"/>
          </a:xfrm>
          <a:prstGeom prst="rect">
            <a:avLst/>
          </a:prstGeom>
          <a:ln/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1691640" y="630389"/>
            <a:ext cx="9143999" cy="224027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UN MERCADO GRANDE Y FRAGMENTADO</a:t>
            </a:r>
          </a:p>
          <a:p>
            <a:pPr marL="0" indent="0" algn="l">
              <a:buNone/>
            </a:pPr>
            <a:endParaRPr lang="en-US" sz="2800" b="1" dirty="0">
              <a:solidFill>
                <a:srgbClr val="00FFFF"/>
              </a:solidFill>
              <a:latin typeface="Arial Black" pitchFamily="34" charset="0"/>
              <a:cs typeface="Arial Black" pitchFamily="34" charset="-12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                   Corretaje Virtual IA Mega Group Chile </a:t>
            </a:r>
            <a:r>
              <a:rPr lang="en-US" b="1" dirty="0" err="1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SpA</a:t>
            </a:r>
            <a:r>
              <a:rPr lang="en-US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     </a:t>
            </a:r>
          </a:p>
          <a:p>
            <a:pPr marL="0" indent="0">
              <a:buNone/>
            </a:pPr>
            <a:r>
              <a:rPr lang="en-US" sz="12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                                  Es la </a:t>
            </a:r>
            <a:r>
              <a:rPr lang="en-US" sz="1200" b="1" dirty="0" err="1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primera</a:t>
            </a:r>
            <a:r>
              <a:rPr lang="en-US" sz="12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Legal Tech </a:t>
            </a:r>
            <a:r>
              <a:rPr lang="en-US" sz="1200" b="1" dirty="0" err="1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Inmmobiliaria</a:t>
            </a:r>
            <a:r>
              <a:rPr lang="en-US" sz="12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</a:t>
            </a:r>
            <a:r>
              <a:rPr lang="en-US" sz="1200" b="1" dirty="0" err="1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impulsada</a:t>
            </a:r>
            <a:r>
              <a:rPr lang="en-US" sz="12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</a:t>
            </a:r>
            <a:r>
              <a:rPr lang="en-US" sz="1200" b="1" dirty="0" err="1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en</a:t>
            </a:r>
            <a:r>
              <a:rPr lang="en-US" sz="12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 Chile</a:t>
            </a:r>
            <a:endParaRPr lang="en-US" sz="1200" dirty="0"/>
          </a:p>
        </p:txBody>
      </p:sp>
      <p:sp>
        <p:nvSpPr>
          <p:cNvPr id="32" name="Text 30"/>
          <p:cNvSpPr/>
          <p:nvPr/>
        </p:nvSpPr>
        <p:spPr>
          <a:xfrm>
            <a:off x="1645920" y="155448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BA3AC48-8779-DAB3-1511-4FCD22430C7D}"/>
              </a:ext>
            </a:extLst>
          </p:cNvPr>
          <p:cNvSpPr txBox="1"/>
          <p:nvPr/>
        </p:nvSpPr>
        <p:spPr>
          <a:xfrm>
            <a:off x="620345" y="2297045"/>
            <a:ext cx="5749293" cy="116955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</a:rPr>
              <a:t>Automatiza</a:t>
            </a:r>
            <a:r>
              <a:rPr lang="en-US" sz="2400" b="1" dirty="0">
                <a:solidFill>
                  <a:schemeClr val="bg1"/>
                </a:solidFill>
              </a:rPr>
              <a:t> la </a:t>
            </a:r>
            <a:r>
              <a:rPr lang="en-US" sz="2400" b="1" dirty="0" err="1">
                <a:solidFill>
                  <a:schemeClr val="bg1"/>
                </a:solidFill>
              </a:rPr>
              <a:t>redacción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r>
              <a:rPr lang="en-US" sz="2400" b="1" dirty="0" err="1">
                <a:solidFill>
                  <a:schemeClr val="bg1"/>
                </a:solidFill>
              </a:rPr>
              <a:t>jurídica</a:t>
            </a:r>
            <a:r>
              <a:rPr lang="en-US" sz="2400" b="1" dirty="0">
                <a:solidFill>
                  <a:schemeClr val="bg1"/>
                </a:solidFill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ndale Mono" panose="020B0509000000000004" pitchFamily="49" charset="0"/>
              </a:rPr>
              <a:t>La IA genera </a:t>
            </a:r>
            <a:r>
              <a:rPr lang="en-US" sz="1600" dirty="0" err="1">
                <a:solidFill>
                  <a:schemeClr val="bg1"/>
                </a:solidFill>
                <a:latin typeface="Andale Mono" panose="020B0509000000000004" pitchFamily="49" charset="0"/>
              </a:rPr>
              <a:t>borradores</a:t>
            </a:r>
            <a:r>
              <a:rPr lang="en-US" sz="1600" dirty="0">
                <a:solidFill>
                  <a:schemeClr val="bg1"/>
                </a:solidFill>
                <a:latin typeface="Andale Mono" panose="020B0509000000000004" pitchFamily="49" charset="0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Andale Mono" panose="020B0509000000000004" pitchFamily="49" charset="0"/>
              </a:rPr>
              <a:t>escrituras</a:t>
            </a:r>
            <a:r>
              <a:rPr lang="en-US" sz="1600" dirty="0">
                <a:solidFill>
                  <a:schemeClr val="bg1"/>
                </a:solidFill>
                <a:latin typeface="Andale Mono" panose="020B0509000000000004" pitchFamily="49" charset="0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Andale Mono" panose="020B0509000000000004" pitchFamily="49" charset="0"/>
              </a:rPr>
              <a:t>promesas</a:t>
            </a:r>
            <a:endParaRPr lang="en-US" sz="1600" dirty="0">
              <a:solidFill>
                <a:schemeClr val="bg1"/>
              </a:solidFill>
              <a:latin typeface="Andale Mono" panose="020B0509000000000004" pitchFamily="49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65C932C-70ED-2532-5882-D453A8604C00}"/>
              </a:ext>
            </a:extLst>
          </p:cNvPr>
          <p:cNvSpPr txBox="1"/>
          <p:nvPr/>
        </p:nvSpPr>
        <p:spPr>
          <a:xfrm>
            <a:off x="640080" y="3547994"/>
            <a:ext cx="9814892" cy="98488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2000" b="1" dirty="0">
              <a:solidFill>
                <a:srgbClr val="FF0000"/>
              </a:solidFill>
            </a:endParaRPr>
          </a:p>
          <a:p>
            <a:r>
              <a:rPr lang="en-US" sz="2400" b="1" dirty="0">
                <a:solidFill>
                  <a:schemeClr val="bg1"/>
                </a:solidFill>
              </a:rPr>
              <a:t>Gestion de Compliance.</a:t>
            </a: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La IA 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Asegura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el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cumplimiento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de la Ley 21.719    (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Protección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de Datos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3B0114E0-0971-BEAC-7F15-A2088C584655}"/>
              </a:ext>
            </a:extLst>
          </p:cNvPr>
          <p:cNvSpPr txBox="1"/>
          <p:nvPr/>
        </p:nvSpPr>
        <p:spPr>
          <a:xfrm>
            <a:off x="548641" y="4714607"/>
            <a:ext cx="10092158" cy="1200329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sz="1600" b="1" dirty="0">
              <a:solidFill>
                <a:srgbClr val="FF0000"/>
              </a:solidFill>
            </a:endParaRPr>
          </a:p>
          <a:p>
            <a:r>
              <a:rPr lang="en-US" sz="2400" b="1" dirty="0" err="1">
                <a:solidFill>
                  <a:schemeClr val="bg1"/>
                </a:solidFill>
              </a:rPr>
              <a:t>Análisis</a:t>
            </a:r>
            <a:r>
              <a:rPr lang="en-US" sz="2400" b="1" dirty="0">
                <a:solidFill>
                  <a:schemeClr val="bg1"/>
                </a:solidFill>
              </a:rPr>
              <a:t> Documental.</a:t>
            </a:r>
          </a:p>
          <a:p>
            <a:r>
              <a:rPr lang="en-US" dirty="0">
                <a:solidFill>
                  <a:schemeClr val="bg1"/>
                </a:solidFill>
                <a:latin typeface="Andale Mono" panose="020B0509000000000004" pitchFamily="49" charset="0"/>
              </a:rPr>
              <a:t>La IA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Realiza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estudios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títulos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de forma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automatizada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mediante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Procedimientos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</a:rPr>
              <a:t>Lenguaje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</a:rPr>
              <a:t> Natural (NLP</a:t>
            </a:r>
            <a:r>
              <a:rPr lang="en-US" sz="1400" dirty="0">
                <a:solidFill>
                  <a:schemeClr val="bg1"/>
                </a:solidFill>
              </a:rPr>
              <a:t>)</a:t>
            </a:r>
            <a:endParaRPr lang="en-US" sz="1400" dirty="0"/>
          </a:p>
        </p:txBody>
      </p:sp>
      <p:sp>
        <p:nvSpPr>
          <p:cNvPr id="38" name="Shape 24">
            <a:extLst>
              <a:ext uri="{FF2B5EF4-FFF2-40B4-BE49-F238E27FC236}">
                <a16:creationId xmlns:a16="http://schemas.microsoft.com/office/drawing/2014/main" id="{2F95FFC8-9258-7BC3-6310-31666A80FC02}"/>
              </a:ext>
            </a:extLst>
          </p:cNvPr>
          <p:cNvSpPr/>
          <p:nvPr/>
        </p:nvSpPr>
        <p:spPr>
          <a:xfrm>
            <a:off x="7110121" y="2377439"/>
            <a:ext cx="4167479" cy="91440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9" name="Shape 24">
            <a:extLst>
              <a:ext uri="{FF2B5EF4-FFF2-40B4-BE49-F238E27FC236}">
                <a16:creationId xmlns:a16="http://schemas.microsoft.com/office/drawing/2014/main" id="{D8971DD8-0D96-3FB7-E780-1BAF796EB798}"/>
              </a:ext>
            </a:extLst>
          </p:cNvPr>
          <p:cNvSpPr/>
          <p:nvPr/>
        </p:nvSpPr>
        <p:spPr>
          <a:xfrm>
            <a:off x="6584208" y="2673866"/>
            <a:ext cx="5029199" cy="843915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0" name="Shape 24">
            <a:extLst>
              <a:ext uri="{FF2B5EF4-FFF2-40B4-BE49-F238E27FC236}">
                <a16:creationId xmlns:a16="http://schemas.microsoft.com/office/drawing/2014/main" id="{27BA51DC-9064-365E-0672-9D8D56605560}"/>
              </a:ext>
            </a:extLst>
          </p:cNvPr>
          <p:cNvSpPr/>
          <p:nvPr/>
        </p:nvSpPr>
        <p:spPr>
          <a:xfrm>
            <a:off x="6233688" y="3007897"/>
            <a:ext cx="5730238" cy="815821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D783891-1BE5-C1D1-4D2D-59E846D86F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244293" y="738641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554480" y="960120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FALTA DE ESTÁNDAR TECNOLÓGICO</a:t>
            </a:r>
            <a:endParaRPr lang="en-US" sz="2800" dirty="0"/>
          </a:p>
        </p:txBody>
      </p:sp>
      <p:sp>
        <p:nvSpPr>
          <p:cNvPr id="32" name="Text 30"/>
          <p:cNvSpPr/>
          <p:nvPr/>
        </p:nvSpPr>
        <p:spPr>
          <a:xfrm>
            <a:off x="1645920" y="155448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CBF6F763-0AEC-4DA5-BBE0-C6989218B1CC}"/>
              </a:ext>
            </a:extLst>
          </p:cNvPr>
          <p:cNvSpPr/>
          <p:nvPr/>
        </p:nvSpPr>
        <p:spPr>
          <a:xfrm>
            <a:off x="4420439" y="1851664"/>
            <a:ext cx="7066061" cy="1645918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6" name="Shape 24">
            <a:extLst>
              <a:ext uri="{FF2B5EF4-FFF2-40B4-BE49-F238E27FC236}">
                <a16:creationId xmlns:a16="http://schemas.microsoft.com/office/drawing/2014/main" id="{931BDC3B-9A9F-35ED-E0FA-A6E6C92E948C}"/>
              </a:ext>
            </a:extLst>
          </p:cNvPr>
          <p:cNvSpPr/>
          <p:nvPr/>
        </p:nvSpPr>
        <p:spPr>
          <a:xfrm>
            <a:off x="2616821" y="3397231"/>
            <a:ext cx="7376158" cy="2632531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245C372-445F-B2C7-4ACB-4B2D92346028}"/>
              </a:ext>
            </a:extLst>
          </p:cNvPr>
          <p:cNvSpPr txBox="1"/>
          <p:nvPr/>
        </p:nvSpPr>
        <p:spPr>
          <a:xfrm>
            <a:off x="6271269" y="1918312"/>
            <a:ext cx="373379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ACCESIBILIDAD</a:t>
            </a:r>
          </a:p>
          <a:p>
            <a:endParaRPr lang="en-US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just"/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Los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clientes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no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necesitan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instalar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nada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complejo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,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acceden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desde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cualquier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navegador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, lo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que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facilita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la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venta</a:t>
            </a:r>
            <a:r>
              <a:rPr lang="en-US" sz="1400" b="1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 </a:t>
            </a:r>
            <a:r>
              <a:rPr lang="en-US" sz="1400" b="1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Mishafi" pitchFamily="2" charset="-78"/>
              </a:rPr>
              <a:t>masiva</a:t>
            </a:r>
            <a:endParaRPr lang="en-US" sz="1400" b="1" dirty="0">
              <a:solidFill>
                <a:schemeClr val="bg1"/>
              </a:solidFill>
              <a:latin typeface="Andale Mono" panose="020B0509000000000004" pitchFamily="49" charset="0"/>
              <a:ea typeface="ADLaM Display" panose="02010000000000000000" pitchFamily="2" charset="77"/>
              <a:cs typeface="Mishafi" pitchFamily="2" charset="-78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61D0FC3-77A3-58EA-CE2F-2D94B7845A1E}"/>
              </a:ext>
            </a:extLst>
          </p:cNvPr>
          <p:cNvSpPr txBox="1"/>
          <p:nvPr/>
        </p:nvSpPr>
        <p:spPr>
          <a:xfrm>
            <a:off x="2926081" y="3440857"/>
            <a:ext cx="5277948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Porqué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esta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combinación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es tan </a:t>
            </a:r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poderosa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clientes</a:t>
            </a:r>
            <a:endParaRPr lang="en-US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endParaRPr lang="en-US" dirty="0">
              <a:solidFill>
                <a:srgbClr val="FF0000"/>
              </a:solidFill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1.- Por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el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lado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de Legal Tech: Se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elimina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el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riesgo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de error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humano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y se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reducen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los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honorarios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legales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fijos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transformándolos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procesos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automatizados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  <a:p>
            <a:pPr algn="just"/>
            <a:endParaRPr lang="en-US" sz="1400" dirty="0">
              <a:solidFill>
                <a:schemeClr val="bg1"/>
              </a:solidFill>
              <a:latin typeface="Andale Mono" panose="020B0509000000000004" pitchFamily="49" charset="0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just"/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2.- Por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el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lado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del SaaS: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Transforma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los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conocimientos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experto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producto</a:t>
            </a:r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digital</a:t>
            </a:r>
          </a:p>
          <a:p>
            <a:r>
              <a:rPr lang="en-US" sz="1400" dirty="0">
                <a:solidFill>
                  <a:schemeClr val="bg1"/>
                </a:solidFill>
                <a:latin typeface="Andale Mono" panose="020B0509000000000004" pitchFamily="49" charset="0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ED8E3F33-87B4-2EA1-1B75-A9C5F3EC18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101" y="5499377"/>
            <a:ext cx="1336659" cy="120586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E2267458-87F4-E30C-7B84-653B572819F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71506" y="139089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120141" y="82296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2057400" y="1280159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NECESIDAD DE CONTROL Y GESTIÓN</a:t>
            </a:r>
            <a:endParaRPr lang="en-US" sz="2800" dirty="0"/>
          </a:p>
        </p:txBody>
      </p:sp>
      <p:sp>
        <p:nvSpPr>
          <p:cNvPr id="32" name="Text 30"/>
          <p:cNvSpPr/>
          <p:nvPr/>
        </p:nvSpPr>
        <p:spPr>
          <a:xfrm>
            <a:off x="1623060" y="1828800"/>
            <a:ext cx="9052560" cy="352042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Servicios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:</a:t>
            </a:r>
          </a:p>
          <a:p>
            <a:pPr marL="0" indent="0" algn="l">
              <a:buNone/>
            </a:pP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Captación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inmueble</a:t>
            </a: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Evaluación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Comercial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IA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Aprobación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propietario</a:t>
            </a: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  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Publicación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Automática</a:t>
            </a: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      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Gestión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Interesados</a:t>
            </a: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            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Negociación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Asistida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IA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                  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Coordinación</a:t>
            </a: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Legal/Notaria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                                Cierre 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Operación</a:t>
            </a: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400" dirty="0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                                                         Post-</a:t>
            </a:r>
            <a:r>
              <a:rPr lang="en-US" sz="1400" dirty="0" err="1">
                <a:solidFill>
                  <a:srgbClr val="FFFFFF"/>
                </a:solidFill>
                <a:latin typeface="Andale Mono" panose="020B0509000000000004" pitchFamily="49" charset="0"/>
                <a:ea typeface="Segoe UI" pitchFamily="34" charset="-122"/>
                <a:cs typeface="Segoe UI" pitchFamily="34" charset="-120"/>
              </a:rPr>
              <a:t>cierre</a:t>
            </a:r>
            <a:endParaRPr lang="en-US" sz="1400" dirty="0">
              <a:solidFill>
                <a:srgbClr val="FFFFFF"/>
              </a:solidFill>
              <a:latin typeface="Andale Mono" panose="020B0509000000000004" pitchFamily="49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0000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E910B7C7-B131-8259-997D-89EA9225B6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9" y="252351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E0C258-1CE2-C252-7F50-014E117D1C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182A7BE-ED5C-8C2C-2335-D5EBCB6C4240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D4CCB20-6C22-DB63-457E-3CF2EE4BE965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696A75A-4B47-BFB7-B12D-E8DE42BCC12F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931D495-379D-9777-416E-6A86C2DCC595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97EBDAF-19D7-6245-797B-68AB5E09EDAA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A60B8CF5-3231-32CB-6F18-29793F3D4DF8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8385CF1-ACAA-1F99-2FB4-2957B7A733A1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18032BD-F6E3-6F15-A4C2-EDC05C0D51B9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E7DFA971-09FA-53EF-B82E-E12ACBC3E895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7E5EA11-0003-55E4-46A6-5392D6C2C9A4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D5FFD168-4636-F737-B832-FD3331978A05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A3DEA73A-0004-EEB9-82C7-3D665631815F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67A1A0E6-BA74-8198-0B86-36FE910A2C87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2CFED695-B191-583E-C8BF-2D3006382FD8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8308AC31-C65B-A725-269F-903823619620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317269AE-B16E-DC61-E974-771003DC4F7C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238B9DF9-8963-872C-CBE2-81D1FB802AF4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E05DBA62-0B8C-D5CC-ED66-CDD7FC715ABF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60342D88-56AD-9C0D-59F4-38207818FE1F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A5AE41E4-868C-CE36-2108-E712EEB54253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48211354-8BDE-571A-C236-7371F38211E3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ACDC7DC2-B583-2510-873F-DFD43F0D423F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8CCF6187-270D-0197-6B87-00CD126D3514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1589BE25-3F70-3B40-2DFD-1807C7C2FD22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D38A5E13-A0E4-DC4E-6941-93CA5B13F84B}"/>
              </a:ext>
            </a:extLst>
          </p:cNvPr>
          <p:cNvSpPr/>
          <p:nvPr/>
        </p:nvSpPr>
        <p:spPr>
          <a:xfrm>
            <a:off x="1005840" y="822959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B0667CFF-815E-F13A-05E1-BD1A11A17A52}"/>
              </a:ext>
            </a:extLst>
          </p:cNvPr>
          <p:cNvSpPr/>
          <p:nvPr/>
        </p:nvSpPr>
        <p:spPr>
          <a:xfrm>
            <a:off x="2526867" y="1771928"/>
            <a:ext cx="7741921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CAPTACION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1BAE61F3-B3C0-75C1-137B-A416A56CD5BF}"/>
              </a:ext>
            </a:extLst>
          </p:cNvPr>
          <p:cNvSpPr/>
          <p:nvPr/>
        </p:nvSpPr>
        <p:spPr>
          <a:xfrm>
            <a:off x="1645920" y="2194560"/>
            <a:ext cx="9052560" cy="356616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20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</a:t>
            </a:r>
            <a:r>
              <a:rPr lang="en-US" sz="20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Captación</a:t>
            </a:r>
            <a:r>
              <a:rPr lang="en-US" sz="20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20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inmueble</a:t>
            </a:r>
            <a:endParaRPr lang="en-US" sz="20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Identificación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propiedades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disponibles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en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el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mercado.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0000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4D72663F-ECAF-8565-F4DB-4A11F8B2C4D1}"/>
              </a:ext>
            </a:extLst>
          </p:cNvPr>
          <p:cNvSpPr/>
          <p:nvPr/>
        </p:nvSpPr>
        <p:spPr>
          <a:xfrm>
            <a:off x="6217921" y="2602697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39059DF4-1581-7608-3210-13CFC2E723FC}"/>
              </a:ext>
            </a:extLst>
          </p:cNvPr>
          <p:cNvSpPr/>
          <p:nvPr/>
        </p:nvSpPr>
        <p:spPr>
          <a:xfrm>
            <a:off x="5943599" y="2299385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5AD460F-52F2-748A-9272-0F5432EFFA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8499" y="206640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1823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D09CBA0-B574-3674-E249-2F69712AC1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02AEDAC-7243-4FD2-89DB-7C7CA798B897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71F94959-5D14-7065-65AE-F1E4E0522B54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96EFFC0-CF2A-1E7F-521C-DB1B287882EA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49BCC1B-D0AE-4807-A18A-01E995D92024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65D62C1A-BAFC-207B-F21E-432F02E37F0A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A0A58F2-F22C-94D5-9CD6-439D1DD61AF3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2BED436-A3CB-3F72-AFCC-A81D06440396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0F465DDA-E3A1-F528-0C44-F2BAF4F860CD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68EF414F-5C1B-4289-3C23-11066E6B336D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D69939E-60E2-E42B-DAD0-2D9B885301FE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89237FF8-7FD6-55A8-F0D8-FA2CC7D31833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4D46D248-3A07-6EBE-1AA4-ED2E359C37D7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0B5AAE5E-8BB9-0425-64D9-B2C854448508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F98B85B6-02BE-1F84-419A-768DFBC1D3D5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72790A73-EA47-1FFA-C69B-C052DEAD7838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DADE7685-BE86-9605-9F5E-42985A1DAB4A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D775C8E2-CE46-86BA-546B-2E8BCDA723D1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26B4C28D-27EF-70DE-222F-3E4F6849D2FF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6B933BC4-9388-6D94-24D2-8C631545476C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468A01B4-A47C-9C5C-7D05-CA77033D766A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F9AF937E-3697-B712-AEDF-80C103D66368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99313347-36C3-83A7-3762-2BC02AA4940D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BB940A9A-2EE4-8DD4-3658-0A051E05D52E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CE2BB155-D626-3E3F-89D5-8C7728CC8C95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05C0B95D-6D89-4AA6-8E2D-6EB584538757}"/>
              </a:ext>
            </a:extLst>
          </p:cNvPr>
          <p:cNvSpPr/>
          <p:nvPr/>
        </p:nvSpPr>
        <p:spPr>
          <a:xfrm>
            <a:off x="1496494" y="84582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12AFFBF7-E096-2512-126F-B6415C0BB746}"/>
              </a:ext>
            </a:extLst>
          </p:cNvPr>
          <p:cNvSpPr/>
          <p:nvPr/>
        </p:nvSpPr>
        <p:spPr>
          <a:xfrm>
            <a:off x="1862254" y="1417320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DUE DILIGENCE (DD)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51D9902F-0031-D91D-AC85-90BA89777449}"/>
              </a:ext>
            </a:extLst>
          </p:cNvPr>
          <p:cNvSpPr/>
          <p:nvPr/>
        </p:nvSpPr>
        <p:spPr>
          <a:xfrm>
            <a:off x="1645920" y="1371599"/>
            <a:ext cx="9052560" cy="438912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</a:t>
            </a:r>
            <a:r>
              <a:rPr lang="en-US" sz="20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Due Diligence (DD)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Evaluación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exhaustiva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la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propiedad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para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garantizar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su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condición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y valor</a:t>
            </a:r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.</a:t>
            </a:r>
            <a:endParaRPr lang="en-US" sz="1600" dirty="0">
              <a:solidFill>
                <a:srgbClr val="FF0000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8836A477-7882-1ABB-406C-B8290ED839AB}"/>
              </a:ext>
            </a:extLst>
          </p:cNvPr>
          <p:cNvSpPr/>
          <p:nvPr/>
        </p:nvSpPr>
        <p:spPr>
          <a:xfrm>
            <a:off x="5519110" y="2131559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AAEF4376-E72D-8902-842E-FFCB68476A11}"/>
              </a:ext>
            </a:extLst>
          </p:cNvPr>
          <p:cNvSpPr/>
          <p:nvPr/>
        </p:nvSpPr>
        <p:spPr>
          <a:xfrm>
            <a:off x="6006047" y="2418144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49BE90DF-0B78-5CD9-E26E-ED9D05BC83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78538" y="158413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429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B199F6-F3BC-BFB4-51E5-F155DFAF74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9F24D68-8E30-7A26-3493-808959ACDA16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E71C04D-FBB3-278D-3E5B-F23FE97ECBF9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C7686B6-1EF3-C356-27E3-03E1FA16CEE1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315DCC11-3F62-68A6-5676-E3A4C93ECC99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C9EF58E8-9F4D-55A1-70D9-9DCBD659B5DF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E59B145-140E-B0E0-403D-D213B0281FB9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64B285B-7F94-BB2C-F1A2-B89C7B7987FA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43447CE8-8B7C-03E3-16B9-B98DE1730475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98C24D9D-D575-EF08-DF9B-547271C8841A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CE99173-AF0A-18D3-0E2D-CA35D6BC633D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B0AC4663-A6DB-045E-5945-0E489E251273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8396D640-2497-E767-755F-0FC560366E99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8D9670E9-F80F-F80C-12D6-208156E1BC8F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0B6D5737-E4B6-A1D8-3358-968C9C51084A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27AB62C7-3671-527E-5531-2B2535345157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36FE4121-7820-8509-099B-CF765A7622C9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697DB9E0-08B1-5699-67A6-DC04918443A4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86C18FCE-3E46-94CB-5600-C190EFA44B97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02358A53-0AFC-C822-6322-9FED692806B2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1FC65B6F-6A80-4C8A-AD63-F0CAD823ED1D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D9510A5-FF83-A803-2399-CEBF7556A28B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7722E96D-8166-BAEB-B20F-C2CD87134CDA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BDDF31D2-6D2E-C875-E66E-B63F9392175A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2700232D-9C83-6160-38D5-2C71E1FBD00A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A6184EC8-8C95-742F-73B8-43EFF6332622}"/>
              </a:ext>
            </a:extLst>
          </p:cNvPr>
          <p:cNvSpPr/>
          <p:nvPr/>
        </p:nvSpPr>
        <p:spPr>
          <a:xfrm>
            <a:off x="1402080" y="744045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E2BDFE0E-458E-B8F3-ED06-2AB408ED9752}"/>
              </a:ext>
            </a:extLst>
          </p:cNvPr>
          <p:cNvSpPr/>
          <p:nvPr/>
        </p:nvSpPr>
        <p:spPr>
          <a:xfrm>
            <a:off x="1798321" y="1217843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PUBLICACION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A6C7F3E0-9966-33BF-7B81-3586CC1919AE}"/>
              </a:ext>
            </a:extLst>
          </p:cNvPr>
          <p:cNvSpPr/>
          <p:nvPr/>
        </p:nvSpPr>
        <p:spPr>
          <a:xfrm>
            <a:off x="2057400" y="141732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PUBLICACION 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Difusión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la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propiedad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través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multiples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plataformas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y redes.</a:t>
            </a:r>
            <a:endParaRPr lang="en-US" sz="1600" dirty="0">
              <a:solidFill>
                <a:srgbClr val="FF0000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DAC13826-4B65-073D-014A-B9761CBC4709}"/>
              </a:ext>
            </a:extLst>
          </p:cNvPr>
          <p:cNvSpPr/>
          <p:nvPr/>
        </p:nvSpPr>
        <p:spPr>
          <a:xfrm>
            <a:off x="4960062" y="3878397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6EFCA378-1C7D-6D55-8622-497ED7283682}"/>
              </a:ext>
            </a:extLst>
          </p:cNvPr>
          <p:cNvSpPr/>
          <p:nvPr/>
        </p:nvSpPr>
        <p:spPr>
          <a:xfrm>
            <a:off x="5691582" y="431719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8763CE1-5191-8DA2-6090-8CD9E76C9C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33758" y="20085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415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1EFA636-0742-232A-A60B-0BE354816D4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907819E-0454-AA6C-CB99-55788AB54CF0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E2B7690-1C97-A763-B332-64B8EBA364E5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CF80A5F-372F-963A-AB2E-947697C0D5C8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42B3E5A-1204-0D67-BC81-C0E8C5F99950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C8DD9FB6-02EE-C15F-2946-8548E527841F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BD8B77B-BC8B-1673-7B72-50F1F1096436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9AD23646-381C-9DEA-F9D0-5E4886744DE2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CD83092B-573B-8813-E432-FA3060F65445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A58AE7FB-3A8C-492C-3BFF-23B072507E5B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077A5C21-614C-D002-4789-5C86C5E130CD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2B78B685-3426-CBF8-5B35-2A0B24231F68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3F30E146-52C9-E10F-2460-18AC8586B887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8C07BA16-1919-A9FB-AFCE-072D3BE50C29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A2084762-2B75-DB97-7DC2-5FB9D0DFACAA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06EB481C-C3BE-1EC2-3975-19634199E96F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C1F537BD-54FB-FB1E-FC4B-70F46CA9A727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D891186C-4BE7-2ADD-AC09-F5767C4F8C2D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8BD7B65E-2082-9152-BB45-7DFC007EE129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6FD4D434-EB7E-24FF-AC67-5D7684B7A3FA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8D4C9894-72F6-3BF2-B90A-2C3C3AD10705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68FBC349-4A30-4F9E-76F5-16DE2E3364A0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EA578D32-8A4E-C40F-1870-8A1F3DDA885A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D34434CD-FD77-FA8B-18CF-FD581240C742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3E4356FF-8246-5948-953E-5BBEA866A10A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52C76CD0-875A-6656-8A83-F3C70B5DE7E5}"/>
              </a:ext>
            </a:extLst>
          </p:cNvPr>
          <p:cNvSpPr/>
          <p:nvPr/>
        </p:nvSpPr>
        <p:spPr>
          <a:xfrm>
            <a:off x="1165860" y="758148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399EA4CD-3E6E-42DA-04E2-32C89B933AD4}"/>
              </a:ext>
            </a:extLst>
          </p:cNvPr>
          <p:cNvSpPr/>
          <p:nvPr/>
        </p:nvSpPr>
        <p:spPr>
          <a:xfrm>
            <a:off x="1691641" y="1221915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OFERTA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D971D6C8-2AB5-8091-ACAD-766EAF3D7624}"/>
              </a:ext>
            </a:extLst>
          </p:cNvPr>
          <p:cNvSpPr/>
          <p:nvPr/>
        </p:nvSpPr>
        <p:spPr>
          <a:xfrm>
            <a:off x="2057400" y="141732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OFERTA</a:t>
            </a: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Recepción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y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análisis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ofertas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posibles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compradores</a:t>
            </a:r>
            <a:endParaRPr lang="en-US" sz="1600" dirty="0">
              <a:solidFill>
                <a:srgbClr val="FF0000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0FAB2FE8-32DE-688B-68A3-96032D58001E}"/>
              </a:ext>
            </a:extLst>
          </p:cNvPr>
          <p:cNvSpPr/>
          <p:nvPr/>
        </p:nvSpPr>
        <p:spPr>
          <a:xfrm>
            <a:off x="4960062" y="3878397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4D317D07-A670-6493-3760-89EFE74AA21B}"/>
              </a:ext>
            </a:extLst>
          </p:cNvPr>
          <p:cNvSpPr/>
          <p:nvPr/>
        </p:nvSpPr>
        <p:spPr>
          <a:xfrm>
            <a:off x="5691582" y="431719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64EFA806-E16D-EA4A-B79B-72EE1C692F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9759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029D290-78BB-F8AE-E3E8-41D24BA4B1D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6AF749F9-314B-D321-6639-AF9F2F55862E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3316ECE-4778-0B23-29B2-D61CB1D8D6C9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CDF00F1-C1AC-134D-C04D-9B79A6E4431A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843C221-BA56-34AB-5CD6-083D090618A2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BBB86DC5-9FC5-1658-8FF8-996B5B9291DE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6A10987E-6FEE-EA3C-D778-EA68B617478A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DB8787AD-5EDE-2452-1E74-0D85D3F738A7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7EBAE52F-AAB2-275D-0F06-5DAA6B929E03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DCF79BC7-F4F8-2F17-4D95-FDF2AC14F228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D6163AE3-08DC-63CD-B687-CEC0A4EDC919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1838C8AD-26A7-C3A2-DEFA-5AABE2A96806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7555A6CA-DA53-412C-4A01-1B7226042DF4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6468ABF9-88A6-7884-7066-713B306B13FD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86CC8DFB-505B-F225-3F16-45C46959BFE4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7F0F2D1B-8F14-C4DB-C687-AE1F59004403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0199E213-B9F0-A897-45F9-5D9A7EEED8E2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DF30EEE5-1A30-8492-0CB5-DF48464761D0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59D5A87-FF1B-2B2B-C24D-D231BE6E7C87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19292CA6-C7EC-A728-2FFE-F7286C9BABC1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538FDF53-2D70-06EE-BEBC-D380826D0A3A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13EFAC37-9BBD-044E-AC0C-DD49C2789FDB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CA5B4747-4D93-3291-9D72-2D37E57E2624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84C7D7D4-ABA3-88FC-9C69-BF32482334DB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31F06494-10D7-78F3-F33F-201A35ED40E9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E50B519B-3F8C-FBB6-558F-C0768B256BA2}"/>
              </a:ext>
            </a:extLst>
          </p:cNvPr>
          <p:cNvSpPr/>
          <p:nvPr/>
        </p:nvSpPr>
        <p:spPr>
          <a:xfrm>
            <a:off x="1371600" y="77724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4ABCF16F-541B-6246-0AC4-0A92A8884621}"/>
              </a:ext>
            </a:extLst>
          </p:cNvPr>
          <p:cNvSpPr/>
          <p:nvPr/>
        </p:nvSpPr>
        <p:spPr>
          <a:xfrm>
            <a:off x="1554480" y="1205005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NEGOCIACION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D39E7929-513C-0705-64C4-D62877C367F5}"/>
              </a:ext>
            </a:extLst>
          </p:cNvPr>
          <p:cNvSpPr/>
          <p:nvPr/>
        </p:nvSpPr>
        <p:spPr>
          <a:xfrm>
            <a:off x="2057400" y="141732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NEGOCIACION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Integración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estratégica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entre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compradores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y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vendedores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para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cerrar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el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trato</a:t>
            </a: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0EC9D0B0-74C4-D8CD-0D10-EB7DDAB521D8}"/>
              </a:ext>
            </a:extLst>
          </p:cNvPr>
          <p:cNvSpPr/>
          <p:nvPr/>
        </p:nvSpPr>
        <p:spPr>
          <a:xfrm>
            <a:off x="4960062" y="3878397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A4F13177-183E-C59A-8C4A-2D03E9F7FA52}"/>
              </a:ext>
            </a:extLst>
          </p:cNvPr>
          <p:cNvSpPr/>
          <p:nvPr/>
        </p:nvSpPr>
        <p:spPr>
          <a:xfrm>
            <a:off x="5691582" y="431719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538CDCEA-ED21-A162-C166-D821840D97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8518" y="145380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4408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914399" y="868682"/>
            <a:ext cx="8686800" cy="137159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MERCADO FRAGMENTADO </a:t>
            </a:r>
          </a:p>
          <a:p>
            <a:pPr marL="0" indent="0" algn="ctr">
              <a:buNone/>
            </a:pPr>
            <a:r>
              <a:rPr lang="en-US" sz="4400" dirty="0"/>
              <a:t> 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8C4A1CF-08DC-C05E-168A-0F439DD2953C}"/>
              </a:ext>
            </a:extLst>
          </p:cNvPr>
          <p:cNvSpPr txBox="1"/>
          <p:nvPr/>
        </p:nvSpPr>
        <p:spPr>
          <a:xfrm>
            <a:off x="4613645" y="2606041"/>
            <a:ext cx="6542035" cy="2680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Rounded MT Bold" panose="020F0704030504030204" pitchFamily="34" charset="77"/>
              </a:rPr>
              <a:t>MERCADO FRAGMENTADO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El mercado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inmobiliario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Chile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está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compuesto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por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miles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corredores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pequeñas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medianas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empresas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(PYMES)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operan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manera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independiente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. Esta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fragmentación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ofrece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gran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oportunidad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introducir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solución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unifique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optimice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procesos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cs typeface="Mishafi" pitchFamily="2" charset="-78"/>
              </a:rPr>
              <a:t>  </a:t>
            </a:r>
            <a:endParaRPr lang="en-US" dirty="0">
              <a:latin typeface="Monaco" pitchFamily="2" charset="77"/>
              <a:cs typeface="Mishafi" pitchFamily="2" charset="-78"/>
            </a:endParaRPr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AD5CDF90-E1BF-32E4-9641-F3CE9745F0EF}"/>
              </a:ext>
            </a:extLst>
          </p:cNvPr>
          <p:cNvSpPr/>
          <p:nvPr/>
        </p:nvSpPr>
        <p:spPr>
          <a:xfrm>
            <a:off x="893580" y="2240281"/>
            <a:ext cx="3404096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Shape 24">
            <a:extLst>
              <a:ext uri="{FF2B5EF4-FFF2-40B4-BE49-F238E27FC236}">
                <a16:creationId xmlns:a16="http://schemas.microsoft.com/office/drawing/2014/main" id="{72334451-206C-3288-508D-C321417F1482}"/>
              </a:ext>
            </a:extLst>
          </p:cNvPr>
          <p:cNvSpPr/>
          <p:nvPr/>
        </p:nvSpPr>
        <p:spPr>
          <a:xfrm>
            <a:off x="548640" y="1849989"/>
            <a:ext cx="2834637" cy="816569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CAFFD1D8-9B30-91B6-DA27-3682F9BC1A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370" y="5620358"/>
            <a:ext cx="958076" cy="1141544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17C5715A-5CAE-0EE7-5092-69C8B60393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22019" y="548642"/>
            <a:ext cx="1676402" cy="1582086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F93BBE0-67BE-8AE6-649D-586642A04EE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F5CCDFB-83EB-7B86-88D3-337446EC60E5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CA24850D-05E2-7E92-6F19-50FCBF39DB2F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CDAC987-26C2-E3F1-ADB2-BBF03E45D9C9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282C955-B431-BE4B-F037-CD02BB062C47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32E8899-3A4F-914B-3E81-92C8B130532B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7A6EC53-CFFB-82C1-CBB0-F584FACE9A4F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9C36DFA-416A-3CB9-4FD3-6D30A24FDFD4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F11B2F1-098A-25C2-826F-606071B202AE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776964DA-2CDF-B666-C813-EAE4C98B78ED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4BB97D30-F4D9-DEFE-45AA-D93488342319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73FDEEA8-B439-2F41-2B3E-C8BEF82C60B8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9D45ADAF-A124-6586-19EA-BCC068AAC660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78F27B5E-E3FB-B173-DBED-C95FAA2D7DE4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8604088F-266F-C914-63B2-312DD7BEB565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B9CCA84-929E-1461-4939-0873E81DBCE0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2E63051D-A179-6AAD-24ED-82F04C9206D2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C82392D2-F9B3-30E9-8A4B-94B6A6BEB1F9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6C6924FE-5565-D54F-22DC-F37EF65B4C7A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CDC82843-BB11-8151-E0F4-0CEC58847CAB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ADAB007C-7E3D-699E-EFEE-7BB2B468F78B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2591AF2C-835F-F933-CBD6-2EA12E87418F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7C66EF7F-31C8-07DF-2A60-1AD3415B977A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59C099D3-3211-C82E-E14C-7ED6C086357B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CC2D0DFA-4446-0F73-5322-E3CB46ADFD66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E5A34C73-F614-D220-C7E2-D32943D7A6B3}"/>
              </a:ext>
            </a:extLst>
          </p:cNvPr>
          <p:cNvSpPr/>
          <p:nvPr/>
        </p:nvSpPr>
        <p:spPr>
          <a:xfrm>
            <a:off x="1260063" y="86868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F46B2F08-DF27-2655-D998-A8975B3DE261}"/>
              </a:ext>
            </a:extLst>
          </p:cNvPr>
          <p:cNvSpPr/>
          <p:nvPr/>
        </p:nvSpPr>
        <p:spPr>
          <a:xfrm>
            <a:off x="2286000" y="1234439"/>
            <a:ext cx="8503920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FIRMA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79DFF25C-B100-14D5-C094-93EA346ACE98}"/>
              </a:ext>
            </a:extLst>
          </p:cNvPr>
          <p:cNvSpPr/>
          <p:nvPr/>
        </p:nvSpPr>
        <p:spPr>
          <a:xfrm>
            <a:off x="2057400" y="141732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 FIRMA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Formalización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del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acuerdo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mediante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la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firma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contratos</a:t>
            </a: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C64C42E4-8767-78F2-E563-560287B537CC}"/>
              </a:ext>
            </a:extLst>
          </p:cNvPr>
          <p:cNvSpPr/>
          <p:nvPr/>
        </p:nvSpPr>
        <p:spPr>
          <a:xfrm>
            <a:off x="4960062" y="3878397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0283858E-41E6-D22A-EB8B-C236E164407E}"/>
              </a:ext>
            </a:extLst>
          </p:cNvPr>
          <p:cNvSpPr/>
          <p:nvPr/>
        </p:nvSpPr>
        <p:spPr>
          <a:xfrm>
            <a:off x="5691582" y="431719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C0159CF9-20CD-059F-4F7B-ADC1E54A2A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49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21AC13C-BA72-72EB-64DA-031D0F7AB7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48D4035-985E-1528-482F-2F8ABC6428C5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453B036-412C-FB8A-EAE6-3965505CE588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855746F-1B61-9771-B965-68C2A03175D9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DB0AA58-A5FD-EB9A-61E6-193CCA290A91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8C9DF5E2-17C7-7116-F609-F41CDE4B2C3B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5138D88-6452-9BB6-FFCA-BB6CAEEE7CB0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BC8FDC9-914E-5B5C-9703-486F0709A6A2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F009F06-8D4E-7AAB-8A56-1F824C86178F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17F1C2E1-97A6-BE27-D1DC-51D4CC7C0358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1FADA18E-C095-4B98-DC8B-D09EAC699E3E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46BDD020-0D07-E270-8874-EA0898A871DE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25B35A0F-651B-E777-E0D0-3D6EC3C11506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E75F0C74-B3D8-A264-E299-45BB1AF73337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6A09DF3D-1306-31BB-A84E-1F7005C69E12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0D098689-DF73-503B-68B3-11FE80A3020F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907BA876-0D61-B8EB-A9C3-936C2426D07D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CF92F4D5-564E-3D8F-B96A-A827255692AF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2011071-48B4-B0BB-59C9-D428DDD82DC9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40D81BB3-1186-A2F8-D31A-7FF821E70015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A6C75DD2-1411-3F1F-8010-18374D6BD6EF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6208ED1F-3DEE-7FF7-A283-F8A155B0B73A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AA3DF7AB-346F-BFA4-4462-6AE858E84CDF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5286A45E-FA8B-8DD5-F9C2-5B20A0B5FDDB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CA1DB61E-7A82-34B2-8DE2-FA804D8D0773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1F563D2A-09B0-A8DC-ED48-EDC9B7BCAA21}"/>
              </a:ext>
            </a:extLst>
          </p:cNvPr>
          <p:cNvSpPr/>
          <p:nvPr/>
        </p:nvSpPr>
        <p:spPr>
          <a:xfrm>
            <a:off x="1219199" y="86868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11C74FD7-AF65-DFBF-1F0A-A15E1FE29BAF}"/>
              </a:ext>
            </a:extLst>
          </p:cNvPr>
          <p:cNvSpPr/>
          <p:nvPr/>
        </p:nvSpPr>
        <p:spPr>
          <a:xfrm>
            <a:off x="2286000" y="1234439"/>
            <a:ext cx="8503920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CIERRE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AB2A484F-D6E9-9F9A-A957-AF52B8BAFE6A}"/>
              </a:ext>
            </a:extLst>
          </p:cNvPr>
          <p:cNvSpPr/>
          <p:nvPr/>
        </p:nvSpPr>
        <p:spPr>
          <a:xfrm>
            <a:off x="2057400" y="141732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 CIERRE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 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Finalización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la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transacción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y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traspaso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la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propiedad</a:t>
            </a: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9E40ED9B-AF1B-2E06-5017-79B1CC189CBE}"/>
              </a:ext>
            </a:extLst>
          </p:cNvPr>
          <p:cNvSpPr/>
          <p:nvPr/>
        </p:nvSpPr>
        <p:spPr>
          <a:xfrm>
            <a:off x="4960062" y="3878397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C8885571-BB98-FD41-F61F-906B96C37EF8}"/>
              </a:ext>
            </a:extLst>
          </p:cNvPr>
          <p:cNvSpPr/>
          <p:nvPr/>
        </p:nvSpPr>
        <p:spPr>
          <a:xfrm>
            <a:off x="5691582" y="431719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FF59EA05-AA8C-6F58-1DF6-6C98AF6DF5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704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A232AA4-793D-2D66-57B9-0287C2F466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B0FF267-6343-7D46-E9C9-6040CE69CD94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EB4D65A-CB46-738A-2E8B-DB45613DDE60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615CF35-0549-0C9D-0C68-AF45E52FBFA7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2631E636-0E08-9D5C-BB50-4B23C25F2E21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022191ED-E879-C23C-FC77-42327CF1FE18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4AE32D1-A7CF-E9A1-F04E-2A12AD1D935A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0761E64-7141-08A5-A5C4-5DBB4D43EF81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44DD2CF5-3515-3DDD-82F5-D2FE56C82FF6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A2F985EB-14FE-B7E5-2D71-2A796235ABAF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83A6E775-C048-1E79-D98D-BECAFCA0BC93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5A0D371D-87C8-D01B-4160-EDDA4CAAF70A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D13CB650-81C8-D4AA-59E1-BC7AA753C1E7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86B20B16-A730-5414-A2C3-4CBDBE844BAA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B1563539-CF20-0065-5303-B6DA809425B6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CA110D09-5CDA-3094-EF32-254685C392C8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61A54E2-EDAB-A511-C4A6-4675F2D98471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22C3D6C6-E72E-C440-A5CA-35D38859F474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FC2EAD6A-9249-4769-405A-E8EEFCD503EA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DD3A2304-48C8-B386-DE52-DFC3DD20DA05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8B35B60B-C821-7378-7A76-E0BD50FCE9E9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851E5FFF-D2FA-6327-F952-C440FB6F4C36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444EA36E-3F17-762C-EAE6-1B0B70BA6C3F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456F27D6-8255-E5FF-B6E5-2DEB1FD507FB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E5566B84-ABB2-2263-BDFC-77A65298302C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FC05312A-0790-7547-F0AD-E7E18705CB95}"/>
              </a:ext>
            </a:extLst>
          </p:cNvPr>
          <p:cNvSpPr/>
          <p:nvPr/>
        </p:nvSpPr>
        <p:spPr>
          <a:xfrm>
            <a:off x="1371599" y="822959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826B375C-7EBF-3B12-B666-77D96145A9F9}"/>
              </a:ext>
            </a:extLst>
          </p:cNvPr>
          <p:cNvSpPr/>
          <p:nvPr/>
        </p:nvSpPr>
        <p:spPr>
          <a:xfrm>
            <a:off x="2286000" y="1234439"/>
            <a:ext cx="8503920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ARCHIVO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9DB955EE-2C08-A8B8-3341-7CECEFC3E5C7}"/>
              </a:ext>
            </a:extLst>
          </p:cNvPr>
          <p:cNvSpPr/>
          <p:nvPr/>
        </p:nvSpPr>
        <p:spPr>
          <a:xfrm>
            <a:off x="2057400" y="1737360"/>
            <a:ext cx="9052560" cy="3886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</a:t>
            </a: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ARCHIVO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Documentación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y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archivo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de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todos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los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registros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para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futuras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referencias</a:t>
            </a:r>
            <a:r>
              <a:rPr lang="en-US" sz="1600" dirty="0">
                <a:solidFill>
                  <a:srgbClr val="FFFFFF"/>
                </a:solidFill>
                <a:latin typeface="Monaco" pitchFamily="2" charset="77"/>
                <a:ea typeface="Segoe UI" pitchFamily="34" charset="-122"/>
                <a:cs typeface="Segoe UI" pitchFamily="34" charset="-120"/>
              </a:rPr>
              <a:t>.</a:t>
            </a: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Monaco" pitchFamily="2" charset="77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BA02A3C4-8075-8E73-DBA3-1EE17E396E39}"/>
              </a:ext>
            </a:extLst>
          </p:cNvPr>
          <p:cNvSpPr/>
          <p:nvPr/>
        </p:nvSpPr>
        <p:spPr>
          <a:xfrm>
            <a:off x="4960062" y="3878397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BEF9C86C-1FA4-C09A-3177-5589C64C21B5}"/>
              </a:ext>
            </a:extLst>
          </p:cNvPr>
          <p:cNvSpPr/>
          <p:nvPr/>
        </p:nvSpPr>
        <p:spPr>
          <a:xfrm>
            <a:off x="5691582" y="431719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0485D371-6D8C-B575-2DCF-4E57F35C34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11819" y="160921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07176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D1DACD4-17A7-84E7-1447-8B5A2BA65F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A2D9722-C9C3-B869-C643-A56CC1B8F15A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145A5CC-2544-C773-2F16-FB2512E369B4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09F459F-D542-B755-5241-93DF1EE60363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2827C4B-ECF9-6A02-B6DA-25FEB78D06C2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306C662-1D0D-F303-5887-247F68C3B9BB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F29F07CD-4455-DE2D-5B47-66462544B8B8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82CC8E36-C5E8-E836-C0E5-701326D05DB9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282296F-098A-DDB5-730F-B11DA993AEA2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B76D4465-9AA9-4939-C2CC-6DB4E3CD0C75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1CF60774-07C8-6FF1-CC11-9EF434927D3F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236C46AF-A88E-E65D-24F2-B5CCDA3EC325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3C12256D-8511-8E65-FFC1-2C080E3DA42B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4DCA2BEF-6325-E0D5-CE11-B7CE751D098F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99B2983D-8B42-BDF2-961A-965275CB31F7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236C3FCD-A65D-0807-6BA9-A06A02FF2AD3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53AA7D5-C00C-A520-371A-B8553AD4127C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CEC192F5-F1EE-C914-D173-172B0686C005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D8DFAA85-7744-3ED3-0017-A36DAD239458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8FB2EE5D-DE95-9010-5B6A-FCC1429BCDDB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51843BE6-41B4-7235-900F-7A07C5AD5F07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AAD32263-4BFB-EF6B-1CB5-D1575FFFCBD8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28F34C74-1914-F5DC-931B-7E4DA98006DF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9D29DB3B-8B7D-7787-ED2E-A3D10547EC10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9509182F-F4BE-1648-8530-5D890160B37A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4496D206-6535-8A9D-DFDA-CD62F2E10F6C}"/>
              </a:ext>
            </a:extLst>
          </p:cNvPr>
          <p:cNvSpPr/>
          <p:nvPr/>
        </p:nvSpPr>
        <p:spPr>
          <a:xfrm>
            <a:off x="1165860" y="912924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9F06907C-9A65-DC1C-B9A6-F3C8FEA28206}"/>
              </a:ext>
            </a:extLst>
          </p:cNvPr>
          <p:cNvSpPr/>
          <p:nvPr/>
        </p:nvSpPr>
        <p:spPr>
          <a:xfrm>
            <a:off x="2286000" y="1234439"/>
            <a:ext cx="8503920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PRIORIZACION DE TAREAS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47CEB33A-9331-2C7D-CBF6-EA100DA6C098}"/>
              </a:ext>
            </a:extLst>
          </p:cNvPr>
          <p:cNvSpPr/>
          <p:nvPr/>
        </p:nvSpPr>
        <p:spPr>
          <a:xfrm>
            <a:off x="2057400" y="1737360"/>
            <a:ext cx="9052560" cy="3886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lvl="1"/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5B1C46DF-A1B7-9417-A0D7-4D22B0FF4E4C}"/>
              </a:ext>
            </a:extLst>
          </p:cNvPr>
          <p:cNvSpPr/>
          <p:nvPr/>
        </p:nvSpPr>
        <p:spPr>
          <a:xfrm>
            <a:off x="2994659" y="3421053"/>
            <a:ext cx="6149339" cy="2385385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906377C5-CBD8-820C-FBB0-5429CE9644FE}"/>
              </a:ext>
            </a:extLst>
          </p:cNvPr>
          <p:cNvSpPr/>
          <p:nvPr/>
        </p:nvSpPr>
        <p:spPr>
          <a:xfrm>
            <a:off x="2297431" y="2038136"/>
            <a:ext cx="4572000" cy="1054904"/>
          </a:xfrm>
          <a:prstGeom prst="rect">
            <a:avLst/>
          </a:prstGeom>
          <a:noFill/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  PRIORIZACION DE TAREAS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CEEDF157-3B64-7611-22AE-2D00782E324A}"/>
              </a:ext>
            </a:extLst>
          </p:cNvPr>
          <p:cNvSpPr txBox="1"/>
          <p:nvPr/>
        </p:nvSpPr>
        <p:spPr>
          <a:xfrm>
            <a:off x="3175686" y="3680459"/>
            <a:ext cx="583115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La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inteligencia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artificial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permite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identificar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clasificar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tareas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según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su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urgencia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relevancia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garantizando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actividades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críticas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sean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abordadas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primero. Esto no solo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mejora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efeciciencia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equipo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sino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también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contribuye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a un major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uso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recursos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disponibles</a:t>
            </a:r>
            <a:endParaRPr lang="en-US" sz="1400" dirty="0">
              <a:solidFill>
                <a:schemeClr val="bg1"/>
              </a:solidFill>
              <a:latin typeface="Monaco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9E18A2B-52AA-2883-CFE7-1E066CB6AD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81359" y="175820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692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BBC2C0-B2AD-E74C-0E83-DC12E41C5F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46CFAAD6-A1F3-A291-213B-3086B838B168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F1CF2107-73AE-510D-DFFF-CEAF88952CEB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31BDC298-520B-730A-9473-9882A2F4185F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57DCCA4-6249-CB4F-B472-8E34982B4B4A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D93C4C5A-D437-DB07-2927-E92C2C13E4F4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5B0FB351-75D7-D6FD-51B0-5DC4C76818E5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35658E1B-A5E5-59A2-CEF0-AC01E0D17216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DFA7D65D-E29F-5554-21E1-2E95A67457D3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AE48FC79-B0A8-0CBC-C1D6-40510E0B7FE4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5398867D-9BA9-8AD5-CAA1-6079E5B203B3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3BC2B00B-9D77-7AE0-8E6A-6686AF7E9F96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75D77AEE-EA4F-1FA3-0033-A391809EF656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509656FA-2F0F-8FF3-30B0-654D5AEB4716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B1E26437-67DA-5222-A797-F4587641763A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F7D5B835-2A83-6331-3BD1-3B169C30B455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13218B10-9B4E-C02A-668D-ECAA0347EF08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5994FF80-B3BC-B761-5449-4D088D0CB7D3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8EBBA5F6-2ACD-7E2E-E32C-6D1B1148F3F6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9F29BB44-72A6-042E-F390-EC0901FEDF0D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070CCC3A-64A7-F892-D356-655D8D9494C9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AB9FFBDE-07E4-E03F-0FBA-EB05BFA6FACE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F841BC4A-8B3A-E9BA-AA6D-DBDBBC535C52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072E8C7B-19A1-641A-81C1-3AFBE9B2DB4D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B54807D0-F71A-B4ED-C05F-E8872681132F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FA17A306-1233-2927-D3F5-B9EBA9C19AB6}"/>
              </a:ext>
            </a:extLst>
          </p:cNvPr>
          <p:cNvSpPr/>
          <p:nvPr/>
        </p:nvSpPr>
        <p:spPr>
          <a:xfrm>
            <a:off x="1165860" y="86868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EB12641A-17BF-BB1C-0568-B0B593CB3489}"/>
              </a:ext>
            </a:extLst>
          </p:cNvPr>
          <p:cNvSpPr/>
          <p:nvPr/>
        </p:nvSpPr>
        <p:spPr>
          <a:xfrm>
            <a:off x="2286000" y="1234439"/>
            <a:ext cx="8503920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PREDICCION DE RETRASOS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4C895DFD-421B-5975-AC94-A471ED3D2403}"/>
              </a:ext>
            </a:extLst>
          </p:cNvPr>
          <p:cNvSpPr/>
          <p:nvPr/>
        </p:nvSpPr>
        <p:spPr>
          <a:xfrm>
            <a:off x="2057400" y="1737360"/>
            <a:ext cx="9052560" cy="3886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lvl="1"/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51F02781-4ACE-50E5-71CF-71236F8A31E1}"/>
              </a:ext>
            </a:extLst>
          </p:cNvPr>
          <p:cNvSpPr/>
          <p:nvPr/>
        </p:nvSpPr>
        <p:spPr>
          <a:xfrm>
            <a:off x="2994659" y="3426369"/>
            <a:ext cx="5623233" cy="224822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8E138EB4-71F9-8F95-51A0-C16C17A7F017}"/>
              </a:ext>
            </a:extLst>
          </p:cNvPr>
          <p:cNvSpPr/>
          <p:nvPr/>
        </p:nvSpPr>
        <p:spPr>
          <a:xfrm>
            <a:off x="2297431" y="2148979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PREDICCION DE RETRASOS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2673B03-45EB-1710-126A-0C7D7A9C81F2}"/>
              </a:ext>
            </a:extLst>
          </p:cNvPr>
          <p:cNvSpPr txBox="1"/>
          <p:nvPr/>
        </p:nvSpPr>
        <p:spPr>
          <a:xfrm>
            <a:off x="3175686" y="3680459"/>
            <a:ext cx="413951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Utilizando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algoritmos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aprendizaje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automático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, es possible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anticipar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posibles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retrasos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procesos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etapas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corretaje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permitiendo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tomar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decisions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proactivas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para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evitar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cuellos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botellas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asegurar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transacciones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avancen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manera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fluida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E818DF90-1FA6-BA02-3A1A-B9C5A4993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7491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7D9F81E-D903-91F0-59BC-83C72BFECF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4AC13C3-CDBB-51C4-472D-B966C94166BD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F73CE7C-CCB4-B322-C8FE-5E4CBC13F98F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212BB49-B68A-AD8B-AC6A-2FF98D509609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ED981D6C-5310-DBA2-063B-13BBA93F16E6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7B838ABA-EE1F-BD41-B6A9-2A01179DD72F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4FAC80E-297D-40E4-6FCE-FDD5932BFC87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F172882B-5816-621C-859E-46E00704416B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7B44913-9956-97C1-BBF6-FD9B4B912BA1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3287BE9-045F-DB47-DF47-FA7D79D4AEFF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BD604F1-A8FF-38F5-792E-0C55F2BFD686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443C1800-E91C-3CFF-6BF4-02355F90C4C9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1770F52F-F577-E34C-C6A3-966FC73D2369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2356A319-804A-BE48-B029-833C4806336D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A783EA41-3A85-5D3F-E183-4C995C2F18C3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4C60F4FE-AFBE-3DCA-F95A-1C0786240E95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5685FC0E-7D55-CEC7-7060-81C1684DCE8B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5774D7C1-821A-B57A-034E-D340B3B98CA1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35B9D2FB-7587-F263-2782-1D913CDE0503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42059773-E32B-8E70-FF9C-2C918D8FAE17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4963DADE-73DC-BD6C-1719-5945430FD85A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64BA8A8D-BF81-E174-FE26-F7B1B71000A2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22A6F297-6861-2C6F-436C-C909E75FA9B5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26609110-1504-6667-6C1C-6862C7D04D89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A3618315-EE95-2386-9F4E-9D272FFBC1DB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F43A13AF-6B3A-EEAA-4C24-80E06F8BC48A}"/>
              </a:ext>
            </a:extLst>
          </p:cNvPr>
          <p:cNvSpPr/>
          <p:nvPr/>
        </p:nvSpPr>
        <p:spPr>
          <a:xfrm>
            <a:off x="1165860" y="86868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C1634073-255D-468E-6A89-86C6799D93B2}"/>
              </a:ext>
            </a:extLst>
          </p:cNvPr>
          <p:cNvSpPr/>
          <p:nvPr/>
        </p:nvSpPr>
        <p:spPr>
          <a:xfrm>
            <a:off x="2286000" y="1234439"/>
            <a:ext cx="8503920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REDACCION ASISTIDA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07CBC55A-EF61-4B7C-CC97-5A05BB89D79A}"/>
              </a:ext>
            </a:extLst>
          </p:cNvPr>
          <p:cNvSpPr/>
          <p:nvPr/>
        </p:nvSpPr>
        <p:spPr>
          <a:xfrm>
            <a:off x="2057400" y="1737360"/>
            <a:ext cx="9052560" cy="3886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lvl="1"/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29262460-E879-90C8-2F6F-DB7AFC7AD6C3}"/>
              </a:ext>
            </a:extLst>
          </p:cNvPr>
          <p:cNvSpPr/>
          <p:nvPr/>
        </p:nvSpPr>
        <p:spPr>
          <a:xfrm>
            <a:off x="2994659" y="3421053"/>
            <a:ext cx="5648287" cy="211106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FF0000"/>
            </a:solidFill>
            <a:prstDash val="solid"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217D1F01-B635-ABA8-03C2-D25A87E7634B}"/>
              </a:ext>
            </a:extLst>
          </p:cNvPr>
          <p:cNvSpPr/>
          <p:nvPr/>
        </p:nvSpPr>
        <p:spPr>
          <a:xfrm>
            <a:off x="2297431" y="2148979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      REDACCION ASISTIDA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4DCEC99-2CBC-FDE9-47B0-E41494E33A94}"/>
              </a:ext>
            </a:extLst>
          </p:cNvPr>
          <p:cNvSpPr txBox="1"/>
          <p:nvPr/>
        </p:nvSpPr>
        <p:spPr>
          <a:xfrm>
            <a:off x="3200401" y="3588664"/>
            <a:ext cx="5234931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La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redacción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asistida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por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inteligencia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artificial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mejora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la Calidad de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documentos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Comunicaciones al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ofrecer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sugerencias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contextuales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, 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garantizando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claridad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coherencia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mensaje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facilitando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creacíon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contratos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400" dirty="0" err="1">
                <a:solidFill>
                  <a:schemeClr val="bg1"/>
                </a:solidFill>
                <a:latin typeface="Monaco" pitchFamily="2" charset="77"/>
              </a:rPr>
              <a:t>propuestas</a:t>
            </a:r>
            <a:r>
              <a:rPr lang="en-US" sz="1400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  <a:p>
            <a:endParaRPr lang="en-US" sz="1400" dirty="0">
              <a:solidFill>
                <a:schemeClr val="bg1"/>
              </a:solidFill>
            </a:endParaRP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0F8E4EC7-14B0-01C8-7E09-4336894D08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56221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1FB3304-2FAB-B004-884E-44DA9420D2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FEF705B9-DC4B-5006-F237-35DB330F5971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7C5C0E8-56B6-B0B8-C8B0-763FAC4AC930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7EA186E-379B-C78B-C885-60FCEA5F313A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DFE383E7-0567-9F59-2465-24B8293635A2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F9F8E4F-6F28-47FD-B60A-9AAB8D60718E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B7A989D-7D42-5430-3983-0C4A5A490E64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028471BE-C434-49A8-2253-72B437A06D03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508A484A-B1BF-2022-7097-E79764648BF0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030AB433-E98A-51A7-000B-6B4A90356DA6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01DCE71E-8EC5-EA3D-29FB-ABD2ADE5A885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0416BB47-8307-C279-7E56-2E8D56449A24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6180AB79-23EF-D9A1-052E-E1B073C91AB9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39F012E3-04A4-D1EB-F09A-98438033E358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03A46B70-5D7D-7985-34D7-2A38D84F7416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5FD13A59-79B7-A9CF-C8BB-4DB40509D9B0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605E4AE3-2E52-C93E-1BFB-B57015C33485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C8C837DC-46FA-4EC1-FB21-CBF068A6EF92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2596D82C-3A58-384E-1372-A9E6E22BD008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6F6DD943-A966-0FC6-4155-C8C612CEF52A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F8362048-27DC-45BF-9C4F-B64741271DAA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2F805C56-BE18-514D-2B16-D44FBB09AE75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09060AE4-80BE-F014-99F0-E972BE6CE5D9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F5733D27-6494-DC38-3319-FA506EE1D1C2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13F8637C-AC37-D1E4-89E1-B44A4A282A4D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5DE46890-FDAC-A8F5-8077-EBB69D9B6397}"/>
              </a:ext>
            </a:extLst>
          </p:cNvPr>
          <p:cNvSpPr/>
          <p:nvPr/>
        </p:nvSpPr>
        <p:spPr>
          <a:xfrm>
            <a:off x="1165860" y="86868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8229772C-4445-095E-98B2-8F008C04D703}"/>
              </a:ext>
            </a:extLst>
          </p:cNvPr>
          <p:cNvSpPr/>
          <p:nvPr/>
        </p:nvSpPr>
        <p:spPr>
          <a:xfrm>
            <a:off x="2286000" y="1234439"/>
            <a:ext cx="8503920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ANALISIS DE CARGA DE TRABAJO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93291FF9-42ED-12E5-0758-26B3C28411A3}"/>
              </a:ext>
            </a:extLst>
          </p:cNvPr>
          <p:cNvSpPr/>
          <p:nvPr/>
        </p:nvSpPr>
        <p:spPr>
          <a:xfrm>
            <a:off x="2057400" y="1737360"/>
            <a:ext cx="9052560" cy="388619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lvl="1"/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FEA82E8F-711E-A0E8-EA2A-87B1C381D6C8}"/>
              </a:ext>
            </a:extLst>
          </p:cNvPr>
          <p:cNvSpPr/>
          <p:nvPr/>
        </p:nvSpPr>
        <p:spPr>
          <a:xfrm>
            <a:off x="2994660" y="3386763"/>
            <a:ext cx="6454133" cy="2746397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 </a:t>
            </a: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F5EF891F-1B61-391E-B9D4-EF93797579BD}"/>
              </a:ext>
            </a:extLst>
          </p:cNvPr>
          <p:cNvSpPr/>
          <p:nvPr/>
        </p:nvSpPr>
        <p:spPr>
          <a:xfrm>
            <a:off x="2297431" y="2148979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ANALISIS DE CARGA DE TRABAJO</a:t>
            </a:r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54EAD68F-6780-BC09-4ECF-6A2E6B8A72FD}"/>
              </a:ext>
            </a:extLst>
          </p:cNvPr>
          <p:cNvSpPr txBox="1"/>
          <p:nvPr/>
        </p:nvSpPr>
        <p:spPr>
          <a:xfrm>
            <a:off x="3034588" y="3534014"/>
            <a:ext cx="6105463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El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análisis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 carga de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trabajo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permite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evaluar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distribuir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equitativamente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tareas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entre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miembros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equipo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asegurando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persona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esté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optimizando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su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tiempo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contribuyendo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al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rendimiento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del Proyecto.</a:t>
            </a:r>
          </a:p>
          <a:p>
            <a:endParaRPr lang="en-US" sz="1600" dirty="0">
              <a:solidFill>
                <a:schemeClr val="bg1"/>
              </a:solidFill>
              <a:latin typeface="Monaco" pitchFamily="2" charset="77"/>
            </a:endParaRPr>
          </a:p>
          <a:p>
            <a:endParaRPr lang="en-US" sz="1400" dirty="0">
              <a:solidFill>
                <a:schemeClr val="bg1"/>
              </a:solidFill>
            </a:endParaRPr>
          </a:p>
          <a:p>
            <a:r>
              <a:rPr lang="en-US" sz="1400" dirty="0">
                <a:solidFill>
                  <a:schemeClr val="bg1"/>
                </a:solidFill>
              </a:rPr>
              <a:t> </a:t>
            </a:r>
          </a:p>
          <a:p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38C05C0-B48A-5A91-765C-F52DD5EA8C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77004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DCB05C-C24D-042D-2EB7-3D44830958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24225A0-1A24-E393-D1E2-2DB52D7F16E8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A9FBEC7-D64A-869B-6EBB-FFEFEF668635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96E730A-EC4A-4B48-3B88-CB2FFB9D06C7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83D247A-502F-130A-BA27-1F1B23A7CEB7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661B6629-E9DC-169D-2C44-A8AD8F5C0400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E7F5834-D0B5-B504-64DA-5FCA2EDD52EA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12BBFE9B-63DD-441C-7A47-7A32E01234BF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380868B8-919C-96FF-C6CD-480BA757AC04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6A135435-423F-D04C-4080-95277E445DDC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CEDEFCD1-2C4A-937A-49F2-2F3FEC14A11F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4A9FAD54-F3CE-EB13-7673-5A8E479162CA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4ED4716F-B0E0-C6FA-5E28-C59FDCEF5203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6242D895-1C0C-E1C8-A8CC-B7B0DA1434FA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A0FDA8A7-D53D-3A78-8FA4-A43440E49873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356991EF-1E05-DC49-B2F5-B46A562DF344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3E9E73EF-6043-B036-48E0-7581CF2B499F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D2B11FDC-A728-4AE6-9BCB-454BE58DD3C4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C9123253-4D19-AB1E-1060-6E6DB5E7C0F3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BDAF1F21-9FC9-76FD-23C5-2FDE2D338B44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2FA4B5C0-F981-C79C-6528-A3279C602B28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03DB88ED-E193-8D16-2047-E6A7AE860885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173C729B-63AF-A230-5889-C7309E6769DA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50DC026B-9DCE-EECC-335B-829D447B02BC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AF050341-ABAF-B5FC-40BA-4B309ABE0466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B91B0663-A042-79B4-87E6-D3F61C14CA03}"/>
              </a:ext>
            </a:extLst>
          </p:cNvPr>
          <p:cNvSpPr/>
          <p:nvPr/>
        </p:nvSpPr>
        <p:spPr>
          <a:xfrm>
            <a:off x="1343179" y="905599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0F2C857F-D2CD-6FB8-34A7-D411008A5B08}"/>
              </a:ext>
            </a:extLst>
          </p:cNvPr>
          <p:cNvSpPr/>
          <p:nvPr/>
        </p:nvSpPr>
        <p:spPr>
          <a:xfrm>
            <a:off x="1720065" y="1582809"/>
            <a:ext cx="9252735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DEL CORRETAJE MANUAL AL INTELIGENTE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78164779-7EBF-1D7F-E4DC-86E6267C05ED}"/>
              </a:ext>
            </a:extLst>
          </p:cNvPr>
          <p:cNvSpPr/>
          <p:nvPr/>
        </p:nvSpPr>
        <p:spPr>
          <a:xfrm>
            <a:off x="2057400" y="1920241"/>
            <a:ext cx="7972577" cy="33313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lvl="1"/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9036D162-6E89-DEA2-A73F-74D922C4FB13}"/>
              </a:ext>
            </a:extLst>
          </p:cNvPr>
          <p:cNvSpPr/>
          <p:nvPr/>
        </p:nvSpPr>
        <p:spPr>
          <a:xfrm>
            <a:off x="2028977" y="2743198"/>
            <a:ext cx="8105622" cy="2916196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FF0000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CORRETAJE INTELIGENTE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Con 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implementación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un Sistema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inteligente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se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minimizan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riesgos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través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un control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riguroso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un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enfoque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basado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datos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 Esto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permite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escalabilidad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negocio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simplificando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procesos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asegurando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gestion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eficiente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operación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inmobiliaria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fortaleciendo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rentabilidad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crecimiento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sostenido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  <a:endParaRPr lang="en-US" dirty="0">
              <a:latin typeface="Monaco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D0490579-FB0A-2103-CDA3-09E1BCF9F5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16629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AB0F6-1AC0-4A69-D2FC-2C7487189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0EC9292-56B2-ABAC-2230-8EECD40C0301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18985028-6C9D-BC25-DB21-979579DA13B1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5C55D6DD-254D-B83D-8F4A-29998D5CEB4C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E9C6F51-4C70-3DB0-1F58-3DB29887C656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6FD529A3-C880-EC82-7DD9-ADCD6DD37812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F3D1FEE-9317-3AC6-B119-FDE3C674691B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3F0856C4-DD72-500F-0858-CD29471F4E84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0EB1B306-7CE5-BFDD-59BA-740FC7FE6EDD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0A941C7D-2BCA-BC4D-4520-A2ACD98C0A82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BA4731B7-6322-C09B-A350-C66FB8A8D920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71368B73-93AA-5155-55F0-41E3837AC62D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D78A18D6-B9E2-DC32-0803-6698E0AB1EA2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E801AC52-5899-093D-C240-DC9AAE31FD7A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5C527EAD-F219-F8D8-8B96-76CD0BCE65AB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F111ACF6-0BB0-4821-9E2B-EB6EE7B3C782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353D75B5-CFF5-FF78-7C12-85FE7C6898E9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80888D1E-4A51-ED58-5B05-5E97BA255F82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97D5A2CE-2601-5C3F-C811-9B5853FD16B7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166E9B6D-E3EE-9323-C8A2-D79F0FC4B466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1A0BD2F9-2847-1AFE-C528-9945D2A63141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498F7757-6C8A-4635-3997-5DBC79A606C9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CB940B06-F51B-F906-403B-474A36F180F5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D52907EC-98BD-643E-A191-FF4A3D7BB896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4C38112A-FEB9-30DA-926E-BED1799F8F65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9294C4F7-3F22-0131-A92B-9C30977219B2}"/>
              </a:ext>
            </a:extLst>
          </p:cNvPr>
          <p:cNvSpPr/>
          <p:nvPr/>
        </p:nvSpPr>
        <p:spPr>
          <a:xfrm>
            <a:off x="1353683" y="760562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28F4A9BF-A707-C688-5FC1-DF37699D6419}"/>
              </a:ext>
            </a:extLst>
          </p:cNvPr>
          <p:cNvSpPr/>
          <p:nvPr/>
        </p:nvSpPr>
        <p:spPr>
          <a:xfrm>
            <a:off x="2285999" y="1417320"/>
            <a:ext cx="7253415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MODELO DE NEGOCIO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24812741-3F03-937A-1241-42B248566502}"/>
              </a:ext>
            </a:extLst>
          </p:cNvPr>
          <p:cNvSpPr/>
          <p:nvPr/>
        </p:nvSpPr>
        <p:spPr>
          <a:xfrm>
            <a:off x="2057400" y="2277199"/>
            <a:ext cx="7972577" cy="297442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lvl="1"/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2F4C98C7-0503-A8AC-43AF-8162DED376A0}"/>
              </a:ext>
            </a:extLst>
          </p:cNvPr>
          <p:cNvSpPr/>
          <p:nvPr/>
        </p:nvSpPr>
        <p:spPr>
          <a:xfrm>
            <a:off x="5366539" y="2130942"/>
            <a:ext cx="5097777" cy="51767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PP</a:t>
            </a:r>
          </a:p>
        </p:txBody>
      </p:sp>
      <p:sp>
        <p:nvSpPr>
          <p:cNvPr id="37" name="Shape 24">
            <a:extLst>
              <a:ext uri="{FF2B5EF4-FFF2-40B4-BE49-F238E27FC236}">
                <a16:creationId xmlns:a16="http://schemas.microsoft.com/office/drawing/2014/main" id="{7800B66F-6043-8D93-CDF7-1B2B1BFC226C}"/>
              </a:ext>
            </a:extLst>
          </p:cNvPr>
          <p:cNvSpPr/>
          <p:nvPr/>
        </p:nvSpPr>
        <p:spPr>
          <a:xfrm>
            <a:off x="5440680" y="3697646"/>
            <a:ext cx="5006963" cy="694625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8" name="Shape 24">
            <a:extLst>
              <a:ext uri="{FF2B5EF4-FFF2-40B4-BE49-F238E27FC236}">
                <a16:creationId xmlns:a16="http://schemas.microsoft.com/office/drawing/2014/main" id="{A04E5C55-A5AB-B352-0B8B-6D6388170404}"/>
              </a:ext>
            </a:extLst>
          </p:cNvPr>
          <p:cNvSpPr/>
          <p:nvPr/>
        </p:nvSpPr>
        <p:spPr>
          <a:xfrm>
            <a:off x="5440679" y="4711148"/>
            <a:ext cx="5006961" cy="63506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98B836D0-ED2D-8484-7087-B6FBA71E4B4F}"/>
              </a:ext>
            </a:extLst>
          </p:cNvPr>
          <p:cNvSpPr txBox="1"/>
          <p:nvPr/>
        </p:nvSpPr>
        <p:spPr>
          <a:xfrm>
            <a:off x="5348622" y="2264886"/>
            <a:ext cx="49099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Modelo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suscripción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mensual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</a:p>
        </p:txBody>
      </p:sp>
      <p:sp>
        <p:nvSpPr>
          <p:cNvPr id="40" name="Shape 24">
            <a:extLst>
              <a:ext uri="{FF2B5EF4-FFF2-40B4-BE49-F238E27FC236}">
                <a16:creationId xmlns:a16="http://schemas.microsoft.com/office/drawing/2014/main" id="{191F4143-6263-34F7-A8E3-45883D244486}"/>
              </a:ext>
            </a:extLst>
          </p:cNvPr>
          <p:cNvSpPr/>
          <p:nvPr/>
        </p:nvSpPr>
        <p:spPr>
          <a:xfrm>
            <a:off x="5366539" y="2754066"/>
            <a:ext cx="5081104" cy="764387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B3540AA-8F72-C0A4-512C-1BA5C164643E}"/>
              </a:ext>
            </a:extLst>
          </p:cNvPr>
          <p:cNvSpPr txBox="1"/>
          <p:nvPr/>
        </p:nvSpPr>
        <p:spPr>
          <a:xfrm>
            <a:off x="5348621" y="2985525"/>
            <a:ext cx="47859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Comisiones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por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transacciones</a:t>
            </a:r>
            <a:endParaRPr lang="en-US" dirty="0">
              <a:solidFill>
                <a:schemeClr val="bg1"/>
              </a:solidFill>
              <a:latin typeface="Monaco" pitchFamily="2" charset="7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BAB3809-9DB2-973E-2B41-2498931ED497}"/>
              </a:ext>
            </a:extLst>
          </p:cNvPr>
          <p:cNvSpPr txBox="1"/>
          <p:nvPr/>
        </p:nvSpPr>
        <p:spPr>
          <a:xfrm>
            <a:off x="5440679" y="3827124"/>
            <a:ext cx="41728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Servicios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Premium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adicionales</a:t>
            </a:r>
            <a:endParaRPr lang="en-US" dirty="0">
              <a:solidFill>
                <a:schemeClr val="bg1"/>
              </a:solidFill>
              <a:latin typeface="Monaco" pitchFamily="2" charset="7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48119CBE-A5BE-A447-35F0-E8757D3B2FF3}"/>
              </a:ext>
            </a:extLst>
          </p:cNvPr>
          <p:cNvSpPr txBox="1"/>
          <p:nvPr/>
        </p:nvSpPr>
        <p:spPr>
          <a:xfrm flipH="1">
            <a:off x="5486398" y="4751684"/>
            <a:ext cx="4600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Valor 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agregado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clientes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endParaRPr lang="en-US" dirty="0">
              <a:latin typeface="Monaco" pitchFamily="2" charset="77"/>
            </a:endParaRP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5AEB2F0D-50F7-98E3-3F8E-D25B0827F1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631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1371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303020" y="822959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-</a:t>
            </a:r>
          </a:p>
        </p:txBody>
      </p:sp>
      <p:sp>
        <p:nvSpPr>
          <p:cNvPr id="31" name="Text 29"/>
          <p:cNvSpPr/>
          <p:nvPr/>
        </p:nvSpPr>
        <p:spPr>
          <a:xfrm>
            <a:off x="1828798" y="960120"/>
            <a:ext cx="8961121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CORRETAJE INMOBILIARIO MEDIANTE -IA-</a:t>
            </a:r>
            <a:endParaRPr lang="en-US" sz="2800" dirty="0"/>
          </a:p>
        </p:txBody>
      </p:sp>
      <p:sp>
        <p:nvSpPr>
          <p:cNvPr id="32" name="Text 30"/>
          <p:cNvSpPr/>
          <p:nvPr/>
        </p:nvSpPr>
        <p:spPr>
          <a:xfrm>
            <a:off x="1645920" y="1554480"/>
            <a:ext cx="9052560" cy="420624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79617141-AFD8-52ED-5C97-71C3782A2369}"/>
              </a:ext>
            </a:extLst>
          </p:cNvPr>
          <p:cNvSpPr/>
          <p:nvPr/>
        </p:nvSpPr>
        <p:spPr>
          <a:xfrm>
            <a:off x="2286000" y="1618735"/>
            <a:ext cx="7437114" cy="1792356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74934335-C66D-91D0-A1BB-422480547CF1}"/>
              </a:ext>
            </a:extLst>
          </p:cNvPr>
          <p:cNvSpPr txBox="1"/>
          <p:nvPr/>
        </p:nvSpPr>
        <p:spPr>
          <a:xfrm>
            <a:off x="3960742" y="1704299"/>
            <a:ext cx="516636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Legal Tech </a:t>
            </a:r>
            <a:r>
              <a:rPr lang="en-US" sz="2400" dirty="0">
                <a:solidFill>
                  <a:schemeClr val="bg1"/>
                </a:solidFill>
              </a:rPr>
              <a:t>(</a:t>
            </a:r>
            <a:r>
              <a:rPr lang="en-US" sz="2400" dirty="0" err="1">
                <a:solidFill>
                  <a:schemeClr val="bg1"/>
                </a:solidFill>
              </a:rPr>
              <a:t>Tecnología</a:t>
            </a:r>
            <a:r>
              <a:rPr lang="en-US" sz="2400" dirty="0">
                <a:solidFill>
                  <a:schemeClr val="bg1"/>
                </a:solidFill>
              </a:rPr>
              <a:t> Legal)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BBDFCF77-112C-177E-DFD1-4072536DDA95}"/>
              </a:ext>
            </a:extLst>
          </p:cNvPr>
          <p:cNvSpPr txBox="1"/>
          <p:nvPr/>
        </p:nvSpPr>
        <p:spPr>
          <a:xfrm>
            <a:off x="3017520" y="2814605"/>
            <a:ext cx="67055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B0F0"/>
                </a:solidFill>
              </a:rPr>
              <a:t>Es la </a:t>
            </a:r>
            <a:r>
              <a:rPr lang="en-US" sz="2000" dirty="0" err="1">
                <a:solidFill>
                  <a:srgbClr val="00B0F0"/>
                </a:solidFill>
              </a:rPr>
              <a:t>contracción</a:t>
            </a:r>
            <a:r>
              <a:rPr lang="en-US" sz="2000" dirty="0">
                <a:solidFill>
                  <a:srgbClr val="00B0F0"/>
                </a:solidFill>
              </a:rPr>
              <a:t> de las palabras </a:t>
            </a:r>
            <a:r>
              <a:rPr lang="en-US" sz="2400" dirty="0">
                <a:solidFill>
                  <a:srgbClr val="00B0F0"/>
                </a:solidFill>
              </a:rPr>
              <a:t>LEGAL</a:t>
            </a:r>
            <a:r>
              <a:rPr lang="en-US" sz="2000" dirty="0">
                <a:solidFill>
                  <a:srgbClr val="00B0F0"/>
                </a:solidFill>
              </a:rPr>
              <a:t> y </a:t>
            </a:r>
            <a:r>
              <a:rPr lang="en-US" sz="2400" dirty="0">
                <a:solidFill>
                  <a:srgbClr val="00B0F0"/>
                </a:solidFill>
              </a:rPr>
              <a:t>TECHNOLOGY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ACAA2672-D304-422E-B82D-3EB42F4D1881}"/>
              </a:ext>
            </a:extLst>
          </p:cNvPr>
          <p:cNvSpPr txBox="1"/>
          <p:nvPr/>
        </p:nvSpPr>
        <p:spPr>
          <a:xfrm>
            <a:off x="3076163" y="3953853"/>
            <a:ext cx="6204991" cy="9541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chemeClr val="bg1"/>
                </a:solidFill>
                <a:latin typeface="Monaco" pitchFamily="2" charset="77"/>
              </a:rPr>
              <a:t>Tecnología</a:t>
            </a:r>
            <a:r>
              <a:rPr lang="en-US" sz="2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2000" dirty="0" err="1">
                <a:solidFill>
                  <a:schemeClr val="bg1"/>
                </a:solidFill>
                <a:latin typeface="Monaco" pitchFamily="2" charset="77"/>
              </a:rPr>
              <a:t>avanzada</a:t>
            </a:r>
            <a:r>
              <a:rPr lang="en-US" sz="2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prestar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servicios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legales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o 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eficientar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 labor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abogados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corredores</a:t>
            </a:r>
            <a:endParaRPr lang="en-US" dirty="0">
              <a:solidFill>
                <a:schemeClr val="bg1"/>
              </a:solidFill>
              <a:latin typeface="Monaco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98F0646D-3641-FA19-42AC-C11F4AAEF2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645921" y="1028701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FALTA DE ESTANDAR TECNOLOGICO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2E357BF-CD14-A395-4D74-C1DD83F52727}"/>
              </a:ext>
            </a:extLst>
          </p:cNvPr>
          <p:cNvSpPr txBox="1"/>
          <p:nvPr/>
        </p:nvSpPr>
        <p:spPr>
          <a:xfrm>
            <a:off x="2483751" y="2415744"/>
            <a:ext cx="7011139" cy="2265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FALTA DE ESTANDAR TECONOLOGICO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ausencia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estándar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teconológico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corretaje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inmobiliario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provoca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procesos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ineficietes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pierdan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oportunidades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valiosas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negocio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Implementar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Plataforma moderna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tecnológica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puede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cambiar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panorama</a:t>
            </a:r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37AC0651-FA30-9AA9-7A20-6641DEDD610A}"/>
              </a:ext>
            </a:extLst>
          </p:cNvPr>
          <p:cNvSpPr/>
          <p:nvPr/>
        </p:nvSpPr>
        <p:spPr>
          <a:xfrm>
            <a:off x="6217920" y="5447094"/>
            <a:ext cx="5243391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9ABF0717-F424-4A62-7DFA-10966DC82D69}"/>
              </a:ext>
            </a:extLst>
          </p:cNvPr>
          <p:cNvSpPr/>
          <p:nvPr/>
        </p:nvSpPr>
        <p:spPr>
          <a:xfrm>
            <a:off x="3327751" y="5644748"/>
            <a:ext cx="581625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A8744C9F-8364-6B66-2385-2F5A63407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303020" y="790621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ext 29"/>
          <p:cNvSpPr/>
          <p:nvPr/>
        </p:nvSpPr>
        <p:spPr>
          <a:xfrm>
            <a:off x="4572000" y="1270125"/>
            <a:ext cx="5737848" cy="411477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LEGAL TECH</a:t>
            </a:r>
            <a:endParaRPr lang="en-US" sz="2800" dirty="0"/>
          </a:p>
        </p:txBody>
      </p:sp>
      <p:sp>
        <p:nvSpPr>
          <p:cNvPr id="32" name="Text 30"/>
          <p:cNvSpPr/>
          <p:nvPr/>
        </p:nvSpPr>
        <p:spPr>
          <a:xfrm>
            <a:off x="2651759" y="2057400"/>
            <a:ext cx="7955281" cy="3246106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36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Corretaje Virtual IA Mega Group Chile </a:t>
            </a:r>
            <a:r>
              <a:rPr lang="en-US" sz="36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SpA</a:t>
            </a:r>
            <a:endParaRPr lang="en-US" sz="3600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l">
              <a:buNone/>
            </a:pPr>
            <a:r>
              <a:rPr lang="en-US" sz="16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800" dirty="0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Es la </a:t>
            </a:r>
            <a:r>
              <a:rPr lang="en-US" sz="2800" dirty="0" err="1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primera</a:t>
            </a:r>
            <a:r>
              <a:rPr lang="en-US" sz="2800" dirty="0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Legal Tech </a:t>
            </a:r>
          </a:p>
          <a:p>
            <a:pPr marL="0" indent="0" algn="l">
              <a:buNone/>
            </a:pPr>
            <a:r>
              <a:rPr lang="en-US" sz="2400" dirty="0" err="1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impulsada</a:t>
            </a:r>
            <a:r>
              <a:rPr lang="en-US" sz="2400" dirty="0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por</a:t>
            </a:r>
            <a:r>
              <a:rPr lang="en-US" sz="2400" dirty="0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800" dirty="0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IA</a:t>
            </a:r>
            <a:r>
              <a:rPr lang="en-US" sz="2400" dirty="0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400" dirty="0" err="1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en</a:t>
            </a:r>
            <a:r>
              <a:rPr lang="en-US" sz="2400" dirty="0">
                <a:solidFill>
                  <a:srgbClr val="FFFFFF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Chile</a:t>
            </a:r>
          </a:p>
        </p:txBody>
      </p:sp>
      <p:sp>
        <p:nvSpPr>
          <p:cNvPr id="34" name="Shape 24">
            <a:extLst>
              <a:ext uri="{FF2B5EF4-FFF2-40B4-BE49-F238E27FC236}">
                <a16:creationId xmlns:a16="http://schemas.microsoft.com/office/drawing/2014/main" id="{C8DE6BB8-0838-C6A9-B8DF-865E95B0C550}"/>
              </a:ext>
            </a:extLst>
          </p:cNvPr>
          <p:cNvSpPr/>
          <p:nvPr/>
        </p:nvSpPr>
        <p:spPr>
          <a:xfrm>
            <a:off x="5486399" y="2909368"/>
            <a:ext cx="4572000" cy="583187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FBD70952-9950-F64C-54E7-420C8A769CDE}"/>
              </a:ext>
            </a:extLst>
          </p:cNvPr>
          <p:cNvSpPr/>
          <p:nvPr/>
        </p:nvSpPr>
        <p:spPr>
          <a:xfrm>
            <a:off x="6080760" y="2673509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9ABA77BA-776B-404D-17D8-7B0F227037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645920" y="936018"/>
            <a:ext cx="9966945" cy="4733263"/>
          </a:xfrm>
          <a:prstGeom prst="rect">
            <a:avLst/>
          </a:prstGeom>
          <a:solidFill>
            <a:srgbClr val="0A1E3C">
              <a:alpha val="80000"/>
            </a:srgbClr>
          </a:solidFill>
          <a:ln w="508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     </a:t>
            </a:r>
          </a:p>
        </p:txBody>
      </p:sp>
      <p:sp>
        <p:nvSpPr>
          <p:cNvPr id="27" name="Text 25"/>
          <p:cNvSpPr/>
          <p:nvPr/>
        </p:nvSpPr>
        <p:spPr>
          <a:xfrm>
            <a:off x="2286000" y="1645920"/>
            <a:ext cx="6949435" cy="9144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36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     El Nacimiento del</a:t>
            </a:r>
            <a:endParaRPr lang="en-US" sz="3600" dirty="0"/>
          </a:p>
          <a:p>
            <a:pPr marL="0" indent="0" algn="ctr">
              <a:buNone/>
            </a:pPr>
            <a:r>
              <a:rPr lang="en-US" sz="36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CORRETAJE INTELIGENTE</a:t>
            </a:r>
            <a:endParaRPr lang="en-US" sz="3600" dirty="0"/>
          </a:p>
        </p:txBody>
      </p:sp>
      <p:sp>
        <p:nvSpPr>
          <p:cNvPr id="28" name="Text 26"/>
          <p:cNvSpPr/>
          <p:nvPr/>
        </p:nvSpPr>
        <p:spPr>
          <a:xfrm>
            <a:off x="2453851" y="2743199"/>
            <a:ext cx="8976149" cy="193946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 anchor="ctr"/>
          <a:lstStyle/>
          <a:p>
            <a:pPr marL="0" indent="0">
              <a:buNone/>
            </a:pPr>
            <a:endParaRPr lang="en-US" sz="2000" dirty="0">
              <a:solidFill>
                <a:srgbClr val="FFFFFF"/>
              </a:solidFill>
            </a:endParaRPr>
          </a:p>
          <a:p>
            <a:pPr marL="0" indent="0">
              <a:buNone/>
            </a:pPr>
            <a:r>
              <a:rPr lang="en-US" sz="2000" dirty="0">
                <a:solidFill>
                  <a:srgbClr val="FFFFFF"/>
                </a:solidFill>
                <a:latin typeface="Monaco" pitchFamily="2" charset="77"/>
              </a:rPr>
              <a:t>La integración de inteligencia artificial permite:</a:t>
            </a:r>
            <a:endParaRPr lang="en-US" sz="2000" dirty="0">
              <a:latin typeface="Monaco" pitchFamily="2" charset="77"/>
            </a:endParaRPr>
          </a:p>
          <a:p>
            <a:pPr marL="0" indent="0">
              <a:buNone/>
            </a:pPr>
            <a:endParaRPr lang="en-US" sz="2000" dirty="0">
              <a:latin typeface="Monaco" pitchFamily="2" charset="77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FFFFFF"/>
                </a:solidFill>
                <a:latin typeface="Monaco" pitchFamily="2" charset="77"/>
              </a:rPr>
              <a:t>• Automatizar tareas repetitivas</a:t>
            </a:r>
            <a:endParaRPr lang="en-US" sz="2000" dirty="0">
              <a:latin typeface="Monaco" pitchFamily="2" charset="77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FFFFFF"/>
                </a:solidFill>
                <a:latin typeface="Monaco" pitchFamily="2" charset="77"/>
              </a:rPr>
              <a:t>• Analizar grandes volúmenes de datos</a:t>
            </a:r>
            <a:endParaRPr lang="en-US" sz="2000" dirty="0">
              <a:latin typeface="Monaco" pitchFamily="2" charset="77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FFFFFF"/>
                </a:solidFill>
                <a:latin typeface="Monaco" pitchFamily="2" charset="77"/>
              </a:rPr>
              <a:t>• Mejorar la eficiencia operativa</a:t>
            </a:r>
            <a:endParaRPr lang="en-US" sz="2000" dirty="0">
              <a:latin typeface="Monaco" pitchFamily="2" charset="77"/>
            </a:endParaRPr>
          </a:p>
          <a:p>
            <a:pPr>
              <a:buSzPct val="100000"/>
            </a:pPr>
            <a:r>
              <a:rPr lang="en-US" sz="2000" dirty="0">
                <a:solidFill>
                  <a:srgbClr val="FFFFFF"/>
                </a:solidFill>
                <a:latin typeface="Monaco" pitchFamily="2" charset="77"/>
              </a:rPr>
              <a:t>• Tomar </a:t>
            </a:r>
            <a:r>
              <a:rPr lang="en-US" sz="2000" dirty="0" err="1">
                <a:solidFill>
                  <a:srgbClr val="FFFFFF"/>
                </a:solidFill>
                <a:latin typeface="Monaco" pitchFamily="2" charset="77"/>
              </a:rPr>
              <a:t>decisiones</a:t>
            </a:r>
            <a:r>
              <a:rPr lang="en-US" sz="2000" dirty="0">
                <a:solidFill>
                  <a:srgbClr val="FFFFFF"/>
                </a:solidFill>
                <a:latin typeface="Monaco" pitchFamily="2" charset="77"/>
              </a:rPr>
              <a:t> </a:t>
            </a:r>
            <a:r>
              <a:rPr lang="en-US" sz="2000" dirty="0" err="1">
                <a:solidFill>
                  <a:srgbClr val="FFFFFF"/>
                </a:solidFill>
                <a:latin typeface="Monaco" pitchFamily="2" charset="77"/>
              </a:rPr>
              <a:t>informadas</a:t>
            </a:r>
            <a:endParaRPr lang="en-US" sz="2000" dirty="0">
              <a:solidFill>
                <a:srgbClr val="FFFFFF"/>
              </a:solidFill>
              <a:latin typeface="Monaco" pitchFamily="2" charset="77"/>
            </a:endParaRPr>
          </a:p>
          <a:p>
            <a:pPr>
              <a:buSzPct val="100000"/>
            </a:pPr>
            <a:endParaRPr lang="en-US" sz="2000" dirty="0">
              <a:latin typeface="Monaco" pitchFamily="2" charset="77"/>
            </a:endParaRPr>
          </a:p>
        </p:txBody>
      </p:sp>
      <p:sp>
        <p:nvSpPr>
          <p:cNvPr id="34" name="Shape 32"/>
          <p:cNvSpPr/>
          <p:nvPr/>
        </p:nvSpPr>
        <p:spPr>
          <a:xfrm>
            <a:off x="12252960" y="4297680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42" name="Image 0" descr="preencoded.png"/>
          <p:cNvPicPr>
            <a:picLocks noChangeAspect="1"/>
          </p:cNvPicPr>
          <p:nvPr/>
        </p:nvPicPr>
        <p:blipFill>
          <a:blip r:embed="rId3">
            <a:alphaModFix amt="90000"/>
          </a:blip>
          <a:stretch>
            <a:fillRect/>
          </a:stretch>
        </p:blipFill>
        <p:spPr>
          <a:xfrm>
            <a:off x="11155680" y="91440"/>
            <a:ext cx="914400" cy="914400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11C6C7BE-E6E3-8463-8FCB-BEB47C8276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351" y="4877067"/>
            <a:ext cx="1131756" cy="1465484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94302" y="18288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3048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478280" y="535534"/>
            <a:ext cx="9448797" cy="2192268"/>
          </a:xfrm>
          <a:prstGeom prst="rect">
            <a:avLst/>
          </a:prstGeom>
          <a:solidFill>
            <a:srgbClr val="003264">
              <a:alpha val="90000"/>
            </a:srgbClr>
          </a:solidFill>
          <a:ln w="635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7" name="Text 25"/>
          <p:cNvSpPr/>
          <p:nvPr/>
        </p:nvSpPr>
        <p:spPr>
          <a:xfrm rot="10800000" flipV="1">
            <a:off x="1523999" y="633678"/>
            <a:ext cx="9447127" cy="225978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000" b="1" kern="0" spc="200" dirty="0">
                <a:solidFill>
                  <a:srgbClr val="00FFFF"/>
                </a:solidFill>
                <a:ea typeface="Arial Black" pitchFamily="34" charset="-122"/>
                <a:cs typeface="Arial Black" pitchFamily="34" charset="-120"/>
              </a:rPr>
              <a:t>Corretaje Virtual IA Mega Group Chile </a:t>
            </a:r>
            <a:r>
              <a:rPr lang="en-US" sz="4000" b="1" kern="0" spc="200" dirty="0" err="1">
                <a:solidFill>
                  <a:srgbClr val="00FFFF"/>
                </a:solidFill>
                <a:ea typeface="Arial Black" pitchFamily="34" charset="-122"/>
                <a:cs typeface="Arial Black" pitchFamily="34" charset="-120"/>
              </a:rPr>
              <a:t>SpA</a:t>
            </a:r>
            <a:endParaRPr lang="en-US" sz="4000" dirty="0"/>
          </a:p>
        </p:txBody>
      </p:sp>
      <p:sp>
        <p:nvSpPr>
          <p:cNvPr id="28" name="Text 26"/>
          <p:cNvSpPr/>
          <p:nvPr/>
        </p:nvSpPr>
        <p:spPr>
          <a:xfrm>
            <a:off x="2485234" y="3106668"/>
            <a:ext cx="7619987" cy="3065527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Monaco" pitchFamily="2" charset="77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Monaco" pitchFamily="2" charset="77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Monaco" pitchFamily="2" charset="77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Monaco" pitchFamily="2" charset="77"/>
              </a:rPr>
              <a:t>Plataforma tecnológica integral para digitalizar</a:t>
            </a:r>
            <a:endParaRPr lang="en-US" sz="2400" dirty="0">
              <a:latin typeface="Monaco" pitchFamily="2" charset="77"/>
            </a:endParaRPr>
          </a:p>
          <a:p>
            <a:pPr marL="0" indent="0" algn="ctr">
              <a:buNone/>
            </a:pPr>
            <a:r>
              <a:rPr lang="en-US" sz="2400" dirty="0">
                <a:solidFill>
                  <a:srgbClr val="FFFFFF"/>
                </a:solidFill>
                <a:latin typeface="Monaco" pitchFamily="2" charset="77"/>
              </a:rPr>
              <a:t>y optimizar el corretaje inmobili</a:t>
            </a:r>
            <a:r>
              <a:rPr lang="en-US" sz="2400" dirty="0">
                <a:solidFill>
                  <a:srgbClr val="FFFFFF"/>
                </a:solidFill>
              </a:rPr>
              <a:t>ario</a:t>
            </a:r>
            <a:endParaRPr lang="en-US" sz="2400" dirty="0"/>
          </a:p>
          <a:p>
            <a:pPr marL="0" indent="0" algn="ctr">
              <a:buNone/>
            </a:pPr>
            <a:endParaRPr lang="en-US" sz="2400" dirty="0"/>
          </a:p>
          <a:p>
            <a:pPr marL="0" indent="0" algn="ctr">
              <a:buNone/>
            </a:pPr>
            <a:r>
              <a:rPr lang="en-US" sz="2400" b="1" dirty="0">
                <a:solidFill>
                  <a:srgbClr val="FFFFFF"/>
                </a:solidFill>
              </a:rPr>
              <a:t>PropTech + LegalTech + AI</a:t>
            </a:r>
          </a:p>
          <a:p>
            <a:pPr marL="0" indent="0" algn="ctr"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2400" b="1" dirty="0">
              <a:solidFill>
                <a:srgbClr val="FFFFFF"/>
              </a:solidFill>
            </a:endParaRPr>
          </a:p>
          <a:p>
            <a:pPr marL="0" indent="0" algn="ctr">
              <a:buNone/>
            </a:pPr>
            <a:endParaRPr lang="en-US" sz="2400" dirty="0"/>
          </a:p>
        </p:txBody>
      </p:sp>
      <p:sp>
        <p:nvSpPr>
          <p:cNvPr id="34" name="Shape 32"/>
          <p:cNvSpPr/>
          <p:nvPr/>
        </p:nvSpPr>
        <p:spPr>
          <a:xfrm>
            <a:off x="1499616" y="1389888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5"/>
          <p:cNvSpPr/>
          <p:nvPr/>
        </p:nvSpPr>
        <p:spPr>
          <a:xfrm>
            <a:off x="4133088" y="2157984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58"/>
          <p:cNvSpPr/>
          <p:nvPr/>
        </p:nvSpPr>
        <p:spPr>
          <a:xfrm>
            <a:off x="6766560" y="2011680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73" name="Shape 71"/>
          <p:cNvSpPr/>
          <p:nvPr/>
        </p:nvSpPr>
        <p:spPr>
          <a:xfrm>
            <a:off x="8357616" y="1847088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86" name="Shape 84"/>
          <p:cNvSpPr/>
          <p:nvPr/>
        </p:nvSpPr>
        <p:spPr>
          <a:xfrm>
            <a:off x="10991088" y="1700784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936EFBE7-4165-6656-697A-B6374D4BDD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996" y="4798307"/>
            <a:ext cx="1313334" cy="177138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777BA09B-56CD-CA9C-6399-5C782C77E7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112C368-DD10-78E3-EE95-3D78E455DEB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9A3096F5-4C68-ED13-1018-51A3112F9815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012BE3AA-373B-A13E-5807-09325BED6663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4F64FB6-69D3-6802-A235-F61ABE1122C5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9747C6EE-DF3D-F6AC-8E49-E0953E79A0ED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BFF5EABB-D083-C526-C881-F2BE4E5A71D6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07A454DA-648F-30B9-EE4F-7C163BBD7EAD}"/>
              </a:ext>
            </a:extLst>
          </p:cNvPr>
          <p:cNvSpPr/>
          <p:nvPr/>
        </p:nvSpPr>
        <p:spPr>
          <a:xfrm>
            <a:off x="4594302" y="18288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CF2DCF59-529F-22BB-42CB-E37621F4D1C1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D6D45C9B-90B6-8530-0F7A-E62006D6BB72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28EE7E45-E867-7272-0D9F-D6BDB811212A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C98E07AE-78A0-746F-FFB0-B2D0AB1F5039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2E287842-FB68-DD56-02E3-68843B70777C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8DF2792A-1BA3-C39B-5D30-B0588DADE76F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683822FA-9B30-1B20-5F8F-C7278070A0E3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0ADA2855-0F14-365E-CE9D-10183AC3B7F2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CA691C2D-6CA0-7920-3CD1-4DDB8DFFA7A1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C9B3909C-A5D6-58F5-F382-496C25992F82}"/>
              </a:ext>
            </a:extLst>
          </p:cNvPr>
          <p:cNvSpPr/>
          <p:nvPr/>
        </p:nvSpPr>
        <p:spPr>
          <a:xfrm>
            <a:off x="-365760" y="749808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0BA5D46D-7775-4157-7445-5E23732EFF0C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7FB05ED-4EAC-DB35-584C-8CE785B61937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44412F08-45C8-293F-4A3B-8B955508C722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E1A0D6E7-EE76-EA26-8717-B107F138C030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9A20E600-1010-9B7A-5840-5515499A0D12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0E42C8D4-4B7D-783A-FA3E-53C43883FFF8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43C99B84-6F32-02FA-82BE-AD9FA471AF00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731C2D1D-DE3D-5F09-BBDB-794E912C53F8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0D122EDE-4342-B3F1-E956-9A30322391CF}"/>
              </a:ext>
            </a:extLst>
          </p:cNvPr>
          <p:cNvSpPr/>
          <p:nvPr/>
        </p:nvSpPr>
        <p:spPr>
          <a:xfrm>
            <a:off x="2834641" y="2972274"/>
            <a:ext cx="8209228" cy="3376868"/>
          </a:xfrm>
          <a:prstGeom prst="rect">
            <a:avLst/>
          </a:prstGeom>
          <a:solidFill>
            <a:srgbClr val="003264">
              <a:alpha val="90000"/>
            </a:srgbClr>
          </a:solidFill>
          <a:ln w="635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4" name="Shape 32">
            <a:extLst>
              <a:ext uri="{FF2B5EF4-FFF2-40B4-BE49-F238E27FC236}">
                <a16:creationId xmlns:a16="http://schemas.microsoft.com/office/drawing/2014/main" id="{694266A0-4098-1241-BD75-C47296061D90}"/>
              </a:ext>
            </a:extLst>
          </p:cNvPr>
          <p:cNvSpPr/>
          <p:nvPr/>
        </p:nvSpPr>
        <p:spPr>
          <a:xfrm>
            <a:off x="1499616" y="1389888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47" name="Shape 45">
            <a:extLst>
              <a:ext uri="{FF2B5EF4-FFF2-40B4-BE49-F238E27FC236}">
                <a16:creationId xmlns:a16="http://schemas.microsoft.com/office/drawing/2014/main" id="{9A761B47-B920-B4A5-0242-F282962413F9}"/>
              </a:ext>
            </a:extLst>
          </p:cNvPr>
          <p:cNvSpPr/>
          <p:nvPr/>
        </p:nvSpPr>
        <p:spPr>
          <a:xfrm>
            <a:off x="4133088" y="2157984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60" name="Shape 58">
            <a:extLst>
              <a:ext uri="{FF2B5EF4-FFF2-40B4-BE49-F238E27FC236}">
                <a16:creationId xmlns:a16="http://schemas.microsoft.com/office/drawing/2014/main" id="{9C022AC2-9347-F746-9C8B-F1FCE6E40B59}"/>
              </a:ext>
            </a:extLst>
          </p:cNvPr>
          <p:cNvSpPr/>
          <p:nvPr/>
        </p:nvSpPr>
        <p:spPr>
          <a:xfrm>
            <a:off x="6766560" y="2011680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73" name="Shape 71">
            <a:extLst>
              <a:ext uri="{FF2B5EF4-FFF2-40B4-BE49-F238E27FC236}">
                <a16:creationId xmlns:a16="http://schemas.microsoft.com/office/drawing/2014/main" id="{C09E1A03-5C2F-7CD2-F695-4ED0AC538E8B}"/>
              </a:ext>
            </a:extLst>
          </p:cNvPr>
          <p:cNvSpPr/>
          <p:nvPr/>
        </p:nvSpPr>
        <p:spPr>
          <a:xfrm>
            <a:off x="8357616" y="1847088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86" name="Shape 84">
            <a:extLst>
              <a:ext uri="{FF2B5EF4-FFF2-40B4-BE49-F238E27FC236}">
                <a16:creationId xmlns:a16="http://schemas.microsoft.com/office/drawing/2014/main" id="{BF2A9398-2AFF-3A96-8781-5E48CF847BBA}"/>
              </a:ext>
            </a:extLst>
          </p:cNvPr>
          <p:cNvSpPr/>
          <p:nvPr/>
        </p:nvSpPr>
        <p:spPr>
          <a:xfrm>
            <a:off x="10991088" y="1700784"/>
            <a:ext cx="0" cy="0"/>
          </a:xfrm>
          <a:prstGeom prst="line">
            <a:avLst/>
          </a:prstGeom>
          <a:noFill/>
          <a:ln w="19050">
            <a:solidFill>
              <a:srgbClr val="0096FF"/>
            </a:solidFill>
            <a:prstDash val="dash"/>
          </a:ln>
        </p:spPr>
        <p:txBody>
          <a:bodyPr/>
          <a:lstStyle/>
          <a:p>
            <a:endParaRPr lang="en-US"/>
          </a:p>
        </p:txBody>
      </p:sp>
      <p:sp>
        <p:nvSpPr>
          <p:cNvPr id="96" name="Shape 24">
            <a:extLst>
              <a:ext uri="{FF2B5EF4-FFF2-40B4-BE49-F238E27FC236}">
                <a16:creationId xmlns:a16="http://schemas.microsoft.com/office/drawing/2014/main" id="{372A9898-4680-2BCD-E119-E09CEED45865}"/>
              </a:ext>
            </a:extLst>
          </p:cNvPr>
          <p:cNvSpPr/>
          <p:nvPr/>
        </p:nvSpPr>
        <p:spPr>
          <a:xfrm>
            <a:off x="1649176" y="1106184"/>
            <a:ext cx="5666024" cy="1637571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94FB644D-E723-1FA6-AE46-83A30BB32D12}"/>
              </a:ext>
            </a:extLst>
          </p:cNvPr>
          <p:cNvSpPr txBox="1"/>
          <p:nvPr/>
        </p:nvSpPr>
        <p:spPr>
          <a:xfrm>
            <a:off x="2062398" y="1585085"/>
            <a:ext cx="3190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ASESORIA LEGAL INMOBILIARIA</a:t>
            </a: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C8C41D1B-A4C7-E761-E84F-C3C298873559}"/>
              </a:ext>
            </a:extLst>
          </p:cNvPr>
          <p:cNvSpPr txBox="1"/>
          <p:nvPr/>
        </p:nvSpPr>
        <p:spPr>
          <a:xfrm>
            <a:off x="3334322" y="3400816"/>
            <a:ext cx="745558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Ofrecemos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servicio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especializado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combina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rigor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jurídico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con vision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estratégica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acompañar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proyectos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inmobiliarios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Monaco" pitchFamily="2" charset="77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propósito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es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brindar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seguridad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transparencia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eficiencia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operación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asegurando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decisiones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inversion y gestion se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desarrollen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sobre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bases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sólidas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confiables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ADD63CE6-F217-60A3-A6D4-DD4A33803C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209" y="5272915"/>
            <a:ext cx="1242302" cy="1481475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419EDF8-0A08-19FB-FF8A-9B34A3789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4462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5F2172-644F-3FEE-0408-5079F196E8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57F844F-CB3B-7C10-1A99-BC1B4536231A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BE827749-5621-7373-DF01-54FF37C2502D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ECF0F81-04AE-61E5-C9E9-B8917D1C0224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8D6DE5E-8577-01AC-E75E-8252CC495111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85A4AD5-FAEF-FFD5-409F-462B5C0A868F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BC636B1-A84A-7227-407B-D207229108B0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00AFF5D4-73D1-1459-9D91-A23B879F2D77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48CCF05-DB45-8074-9506-BCF2FC961713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F3F05EC4-E548-1D57-47A4-985DCFE23641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8565D507-61E3-BB9C-5A48-630701AE8DB9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82353ADF-BA60-6E43-EAF0-2078DF6507AD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572AEB27-63CF-069C-C0F7-FD89DF81FDB3}"/>
              </a:ext>
            </a:extLst>
          </p:cNvPr>
          <p:cNvSpPr/>
          <p:nvPr/>
        </p:nvSpPr>
        <p:spPr>
          <a:xfrm>
            <a:off x="9875519" y="-200716"/>
            <a:ext cx="182880" cy="7058716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DA82B245-1958-6FD9-3AF8-8FE1DA3CA1B7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869D6120-57F8-C6C0-A88E-D2347EB8742A}"/>
              </a:ext>
            </a:extLst>
          </p:cNvPr>
          <p:cNvSpPr/>
          <p:nvPr/>
        </p:nvSpPr>
        <p:spPr>
          <a:xfrm>
            <a:off x="11857055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57398B29-32A6-2144-85D5-27EE8BB6FEA2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2AE9206D-FE1E-7543-1C28-9D3D490A1F7D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D2176315-FE8C-4B2F-BB7A-9521854571DB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2BD00E73-0ADB-025C-C7A5-DCC0AC55C49C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4037C6B6-C7CA-2911-21BD-D1C2D6054BE8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FCDA0D32-77C2-9EC0-5BA5-7B93242BEC05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CDFF220F-2923-61AB-AFE5-3B0D33EA10D3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E3FAA73D-9583-D49C-1EEE-3F1504B4E760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F9CB98ED-B17D-B8BB-CBAF-83F4F229E16B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A23F497C-3798-5CE1-A390-497E1B04163B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01C0AA35-3BA7-BFB5-9EA7-F56181E2EB74}"/>
              </a:ext>
            </a:extLst>
          </p:cNvPr>
          <p:cNvSpPr/>
          <p:nvPr/>
        </p:nvSpPr>
        <p:spPr>
          <a:xfrm>
            <a:off x="1828801" y="186599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INTELIGENCIA ARTIFICIAL APLICADA</a:t>
            </a:r>
            <a:endParaRPr lang="en-US" sz="44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AB277724-DF10-A5B3-3EF1-2E3F148E4170}"/>
              </a:ext>
            </a:extLst>
          </p:cNvPr>
          <p:cNvSpPr/>
          <p:nvPr/>
        </p:nvSpPr>
        <p:spPr>
          <a:xfrm>
            <a:off x="742672" y="1586086"/>
            <a:ext cx="5661471" cy="1555586"/>
          </a:xfrm>
          <a:prstGeom prst="rect">
            <a:avLst/>
          </a:prstGeom>
          <a:noFill/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</a:rPr>
              <a:t>Plataforma SaaS</a:t>
            </a:r>
          </a:p>
          <a:p>
            <a:endParaRPr lang="en-US" dirty="0">
              <a:solidFill>
                <a:schemeClr val="bg1"/>
              </a:solidFill>
              <a:latin typeface="Monaco" pitchFamily="2" charset="77"/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Nuestra Plataforma SaaS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está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diseñada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para optimizer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todos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aspectos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corretaje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inmobiliario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permitiendo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un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acceso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fácil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rápido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herramientas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necesarias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para la gestion de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propiedades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.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Facilita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colaboración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entre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corredores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y 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clientes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haciendo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proceso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más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eficiente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F8D151F8-57AB-6885-CCEA-F6131C261CD3}"/>
              </a:ext>
            </a:extLst>
          </p:cNvPr>
          <p:cNvSpPr/>
          <p:nvPr/>
        </p:nvSpPr>
        <p:spPr>
          <a:xfrm>
            <a:off x="2370635" y="3360317"/>
            <a:ext cx="6400800" cy="1482744"/>
          </a:xfrm>
          <a:prstGeom prst="rect">
            <a:avLst/>
          </a:prstGeom>
          <a:noFill/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 err="1">
                <a:solidFill>
                  <a:schemeClr val="bg1"/>
                </a:solidFill>
              </a:rPr>
              <a:t>Gestión</a:t>
            </a:r>
            <a:r>
              <a:rPr lang="en-US" dirty="0">
                <a:solidFill>
                  <a:schemeClr val="bg1"/>
                </a:solidFill>
              </a:rPr>
              <a:t> Integral</a:t>
            </a:r>
          </a:p>
          <a:p>
            <a:endParaRPr lang="en-US" sz="1200" dirty="0">
              <a:solidFill>
                <a:schemeClr val="bg1"/>
              </a:solidFill>
            </a:endParaRPr>
          </a:p>
          <a:p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Ofrecemos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gestion integral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abarca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desde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captación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inmuebles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hasta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cierre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transacciones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asegurando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paso del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proceso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esté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organizado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controlado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. Esto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permite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corredores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enfocarse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relaciones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con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clientes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lugar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tareas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administrativas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7B3F55F8-E64E-AB47-9241-43C8C869D403}"/>
              </a:ext>
            </a:extLst>
          </p:cNvPr>
          <p:cNvSpPr/>
          <p:nvPr/>
        </p:nvSpPr>
        <p:spPr>
          <a:xfrm>
            <a:off x="3469146" y="4976782"/>
            <a:ext cx="7503654" cy="1694615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B6B9536-51E2-BBEA-E483-C4F2008D5C15}"/>
              </a:ext>
            </a:extLst>
          </p:cNvPr>
          <p:cNvSpPr txBox="1"/>
          <p:nvPr/>
        </p:nvSpPr>
        <p:spPr>
          <a:xfrm>
            <a:off x="3927012" y="5057507"/>
            <a:ext cx="66751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IA </a:t>
            </a:r>
            <a:r>
              <a:rPr lang="en-US" dirty="0" err="1">
                <a:solidFill>
                  <a:schemeClr val="bg1"/>
                </a:solidFill>
              </a:rPr>
              <a:t>como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Soporte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Operativo</a:t>
            </a:r>
            <a:endParaRPr lang="en-US" dirty="0">
              <a:solidFill>
                <a:schemeClr val="bg1"/>
              </a:solidFill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pPr algn="just"/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La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inteligencia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artificial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actúa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como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un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soporte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operativo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ayudando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 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automatizar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tareas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repetitivas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proporcionando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análisis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predictivos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mejoran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toma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de decisions. Esto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permite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anticipar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problemas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optimizar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tiempo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trabajo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aumentando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productividad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2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200" dirty="0" err="1">
                <a:solidFill>
                  <a:schemeClr val="bg1"/>
                </a:solidFill>
                <a:latin typeface="Monaco" pitchFamily="2" charset="77"/>
              </a:rPr>
              <a:t>corredores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 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AA1C0F36-1D8E-4E2B-95ED-BA17419D75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81302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2722708-ED6F-3459-6C52-1C37143382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4F29047-1CDF-14F6-4448-7634750C5CC1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22E68FAC-F096-1BE4-CB82-349BFB1DD276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C763A307-5C06-5431-C8E3-2730575485F7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B868D786-578C-9BFF-78FE-5ED365142FE7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46F02758-F8CB-60B9-2EF1-E03CDB10FDE0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81D189F-69C2-4827-7567-160D231CC284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6E35DFEC-5966-1F41-5E5D-9454F4D4104C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FDC9F6E5-DE07-55A8-A856-D1CAA46F4FE1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42C65E41-F595-ABBB-5DF1-EC3B2984DA09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E4442B60-6111-6757-3CDC-A74C3AC6DB2A}"/>
              </a:ext>
            </a:extLst>
          </p:cNvPr>
          <p:cNvSpPr/>
          <p:nvPr/>
        </p:nvSpPr>
        <p:spPr>
          <a:xfrm>
            <a:off x="836676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2218D56E-525F-B8AB-A05F-7E97C8D458E0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D7A32930-EAFE-8B14-6FA0-83D896F3A8CE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636E9A27-066F-3BFA-BBA8-71B52F77B8DF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6735FFA0-05F1-7A8C-0478-1BCA08CFFBBA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EB491A56-4BF3-401E-7F14-C7E21D76B449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A0E342BC-D96A-FE26-8503-720ED2AC535D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5B77CDE4-C7FC-9AAF-E69E-424E3DBF3926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45BFA986-4CEF-6B4C-106A-D8E0FE7846A3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CEB6F28A-C44A-4F39-4718-1A857EC74435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E8FEBDB2-B956-949F-0678-4E1E67AA1468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33F90D3E-B452-DEC9-C692-B02153AA1E73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F57A0522-81CE-1766-834F-0D4AD7310EF2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65EA9C4E-33C0-C9FB-1164-5F07286F7D43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F3DCE3CB-238D-ADBD-ADCD-4B750D744552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1E81CD97-0541-014F-EFB1-9DED7D5E75E0}"/>
              </a:ext>
            </a:extLst>
          </p:cNvPr>
          <p:cNvSpPr/>
          <p:nvPr/>
        </p:nvSpPr>
        <p:spPr>
          <a:xfrm>
            <a:off x="1645921" y="914400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ANLISIS DEL MERCADO INMOBILIARIO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CDBCB20-DAF1-1B78-E447-88CF616D7DE6}"/>
              </a:ext>
            </a:extLst>
          </p:cNvPr>
          <p:cNvSpPr txBox="1"/>
          <p:nvPr/>
        </p:nvSpPr>
        <p:spPr>
          <a:xfrm>
            <a:off x="2011680" y="2971799"/>
            <a:ext cx="8961121" cy="2585323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ANALISIS DEL MERCADO INMOBILIARIO</a:t>
            </a: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  <a:latin typeface="Monaco" pitchFamily="2" charset="77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Nos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preocupamos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utilizar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herramienta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clave 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comprender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dinámicas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ofertas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demanda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valorización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activos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entorno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competitivo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cambiante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Monaco" pitchFamily="2" charset="77"/>
            </a:endParaRPr>
          </a:p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El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objetivo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es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entregar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información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precisa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estratégica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permita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tomar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decisiones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inteligentes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inversion,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desarrollo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gestion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proyectos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B935CCA4-24B7-621C-0AAA-5844EC371943}"/>
              </a:ext>
            </a:extLst>
          </p:cNvPr>
          <p:cNvSpPr/>
          <p:nvPr/>
        </p:nvSpPr>
        <p:spPr>
          <a:xfrm>
            <a:off x="6537961" y="2118481"/>
            <a:ext cx="4572000" cy="11580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C8306AB0-1AD3-5D7A-72F0-FF83D0D4F95F}"/>
              </a:ext>
            </a:extLst>
          </p:cNvPr>
          <p:cNvSpPr/>
          <p:nvPr/>
        </p:nvSpPr>
        <p:spPr>
          <a:xfrm>
            <a:off x="6309361" y="271217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6C41681-E519-BD1E-75EE-9D444B9D90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106282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D8F015-560A-6B72-AC13-29A8BAEDCF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361DE458-0C96-F739-4BDE-EBFA3342B8C3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D3A51A3-99C0-78BF-050C-34F7B6B84654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46678490-F9E4-FA6F-FC0E-B5CEB2156059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135DDA8-6CED-DAE3-7DFD-FF79171AE291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BAA9CDE-6177-A67C-F1E4-55A099B49876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B31C89A6-BFEC-ABCB-6E68-672BC2D7F9B7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D7C9A4F2-FF01-4C79-870D-E214691F08BF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EA295614-7EA9-D26E-0CE7-FB9B62B7C6AC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3A37716E-7118-F474-9E96-7CE40A310FCC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D6A49C66-5118-F0C9-0627-1E29878F9C02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FF744D6D-1DF0-8C40-9294-937F065D9243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84A36D69-6AC9-CEFA-2DBB-146FA2761FD7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F4BCF21B-5ABE-E7BB-03B6-6F840898EF48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44F70FC9-51ED-6815-52CA-596EB25DA6E2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5EC00CDE-6C82-1299-CA9D-EE24D3A781F6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8A520710-B79E-28C1-62B0-D1B413BA322F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F63C840D-4773-C2CA-533D-DEFF77F7FECF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31A5D985-452A-F0E1-C684-E0D32D6A1DF6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8DB2BF4F-2879-AC87-6CB7-B7454F785432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2FD652C2-C0CF-7F56-0D06-2D5352756854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CC76AE3F-AE6B-D47F-6C70-E70D68FE75BE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C1DD45B3-CFF7-BB2E-2B53-7F6E190BEC25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D96C7BC8-AE65-8B1C-F599-15F5C8EFA73D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BC194B67-FA48-BBD3-C011-6143315EE683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F8DF183E-8907-9FC0-A649-363EE5DF1FCB}"/>
              </a:ext>
            </a:extLst>
          </p:cNvPr>
          <p:cNvSpPr/>
          <p:nvPr/>
        </p:nvSpPr>
        <p:spPr>
          <a:xfrm>
            <a:off x="762000" y="738664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NECEDIDAD DE CONTROL</a:t>
            </a:r>
            <a:endParaRPr lang="en-US" sz="4400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F10EFFA-5F8E-7A04-852C-D3B0B3A17D2E}"/>
              </a:ext>
            </a:extLst>
          </p:cNvPr>
          <p:cNvSpPr txBox="1"/>
          <p:nvPr/>
        </p:nvSpPr>
        <p:spPr>
          <a:xfrm>
            <a:off x="4212209" y="2081296"/>
            <a:ext cx="5968111" cy="147732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creciente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necesidad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control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corretaje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inmobiliario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resalta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importancia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contar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con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herramientas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permitan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corredores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PYMES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tomar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decisions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informadas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basadas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datos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 Esto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representa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oportunidad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ofrecer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soluciones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faciliten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control </a:t>
            </a:r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7C883252-A6BD-788E-9AC2-E3C7EC1122CE}"/>
              </a:ext>
            </a:extLst>
          </p:cNvPr>
          <p:cNvSpPr/>
          <p:nvPr/>
        </p:nvSpPr>
        <p:spPr>
          <a:xfrm>
            <a:off x="1804286" y="5136053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94768083-1FB5-963C-33B4-3A158C72F6C4}"/>
              </a:ext>
            </a:extLst>
          </p:cNvPr>
          <p:cNvSpPr/>
          <p:nvPr/>
        </p:nvSpPr>
        <p:spPr>
          <a:xfrm>
            <a:off x="3200399" y="4450254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11863E99-5E98-0C99-F874-8FF604A5A97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51274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1645921" y="571501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ALERTAS TEMPRANAS</a:t>
            </a:r>
            <a:endParaRPr lang="en-US" sz="44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0043CE37-E968-D45F-4A47-19CB39840F84}"/>
              </a:ext>
            </a:extLst>
          </p:cNvPr>
          <p:cNvSpPr/>
          <p:nvPr/>
        </p:nvSpPr>
        <p:spPr>
          <a:xfrm>
            <a:off x="1206040" y="2400304"/>
            <a:ext cx="5608306" cy="92425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D2B4E2FA-D57C-DB3C-3924-7AB6B3DB5A12}"/>
              </a:ext>
            </a:extLst>
          </p:cNvPr>
          <p:cNvSpPr/>
          <p:nvPr/>
        </p:nvSpPr>
        <p:spPr>
          <a:xfrm>
            <a:off x="2560321" y="3150900"/>
            <a:ext cx="5486400" cy="3013957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57171579-D7C0-0BD3-4208-4745B67FDEA3}"/>
              </a:ext>
            </a:extLst>
          </p:cNvPr>
          <p:cNvSpPr/>
          <p:nvPr/>
        </p:nvSpPr>
        <p:spPr>
          <a:xfrm>
            <a:off x="6279689" y="5699593"/>
            <a:ext cx="4634573" cy="513317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091AC977-5D1A-CF6C-BAEF-6454D611C8E9}"/>
              </a:ext>
            </a:extLst>
          </p:cNvPr>
          <p:cNvSpPr txBox="1"/>
          <p:nvPr/>
        </p:nvSpPr>
        <p:spPr>
          <a:xfrm>
            <a:off x="2743199" y="3485417"/>
            <a:ext cx="470055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Las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alertas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tempranas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permiten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identificar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problemas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potenciales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antes de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se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convierten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crisis. Esto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incluye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seguimiento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constante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métricas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claves y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notificaciones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automáticas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cuando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indicadores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no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cumplen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con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estándares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establecidos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82F27476-4016-1F14-7954-AB06832468E4}"/>
              </a:ext>
            </a:extLst>
          </p:cNvPr>
          <p:cNvSpPr txBox="1"/>
          <p:nvPr/>
        </p:nvSpPr>
        <p:spPr>
          <a:xfrm>
            <a:off x="2194568" y="2477422"/>
            <a:ext cx="4389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ALERTAS TEMPRANAS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5FBF679E-29FF-ABFC-26E4-FED39E8CBF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B2316AD-878F-3CF2-6E10-7BF8943C93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EA1DF29-32AA-B853-C4E1-39040A2ABFEA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5ED8F26-5AB1-63DF-3BEE-7AFC74C2987B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A7A4DF10-FCB1-195A-5F91-6EEB03B34816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54777567-EDE4-0666-71C2-706AE3D97706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FF4D43D7-4EA8-BD27-8C3D-A751440133E7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AD81231-08D3-0616-777B-DCE930FE790E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EE075B40-40B9-6D4E-3055-2C81275EF033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9C58E969-19E0-C336-DD9B-B7C34CC3B39D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694DB4EC-C19B-D4E3-0753-B361139D31B6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3B9C7E40-9D81-B48A-C58C-FDA9C3AA6A6F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B18B22F5-C315-4CA9-BFF8-0F927339EF28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593A38B-DAFD-F942-04DB-F3C7E49F9DEC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737E3233-493D-FD1A-7984-05E0C123AEB5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F6F158B5-CA0E-15CF-0150-7B4472B42D46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115EF40B-CA3F-1135-7717-126F26BF2D00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E02AE0AD-5598-09AC-EE03-841E4E70D757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E1E4A918-5638-8941-CB26-592AD3A03DAF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637FBCB5-E24A-3E42-7F0D-3715C0AED635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4DD2C833-4389-4EA0-74C8-970D1E6F146D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DA2B4251-9A3F-E457-22CD-3AD6B7233ABA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77463D21-0BC4-8A6D-3D68-61EA5F1E6664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E208938A-A482-589F-4ADD-414319132C98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9D5ABED8-0704-2553-003B-7B88ED9E5AF8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50966C2C-5234-4E47-B9AC-B35E0075A699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9F2DE59B-E8A2-4FCE-A10D-9830FED7D3DF}"/>
              </a:ext>
            </a:extLst>
          </p:cNvPr>
          <p:cNvSpPr/>
          <p:nvPr/>
        </p:nvSpPr>
        <p:spPr>
          <a:xfrm>
            <a:off x="1645921" y="571501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TRAZABILIDAD DOCUMENTAL</a:t>
            </a:r>
            <a:endParaRPr lang="en-US" sz="44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433E44CA-E4D8-1844-A266-3AA651788E95}"/>
              </a:ext>
            </a:extLst>
          </p:cNvPr>
          <p:cNvSpPr/>
          <p:nvPr/>
        </p:nvSpPr>
        <p:spPr>
          <a:xfrm>
            <a:off x="1044354" y="2400301"/>
            <a:ext cx="8801247" cy="1161463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8381E9C0-C338-EB51-E9BB-39E5541B7E4E}"/>
              </a:ext>
            </a:extLst>
          </p:cNvPr>
          <p:cNvSpPr/>
          <p:nvPr/>
        </p:nvSpPr>
        <p:spPr>
          <a:xfrm>
            <a:off x="1889774" y="3434363"/>
            <a:ext cx="8808707" cy="1456152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Shape 24">
            <a:extLst>
              <a:ext uri="{FF2B5EF4-FFF2-40B4-BE49-F238E27FC236}">
                <a16:creationId xmlns:a16="http://schemas.microsoft.com/office/drawing/2014/main" id="{6637C266-294F-01AA-925C-58A0B25412EA}"/>
              </a:ext>
            </a:extLst>
          </p:cNvPr>
          <p:cNvSpPr/>
          <p:nvPr/>
        </p:nvSpPr>
        <p:spPr>
          <a:xfrm>
            <a:off x="2773679" y="4768388"/>
            <a:ext cx="8674326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126E74BE-690B-FCDD-913A-77BEE8FB10C4}"/>
              </a:ext>
            </a:extLst>
          </p:cNvPr>
          <p:cNvSpPr txBox="1"/>
          <p:nvPr/>
        </p:nvSpPr>
        <p:spPr>
          <a:xfrm>
            <a:off x="2637987" y="3501211"/>
            <a:ext cx="76332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Nuestra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solución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incluye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trazabilidad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documental,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permitiendo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seguimiento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complete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todos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documentos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involucrados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proceso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inmobiliario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facilita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 auditoria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todo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momento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0B65606-2602-AD98-1BBC-6A1C1B459545}"/>
              </a:ext>
            </a:extLst>
          </p:cNvPr>
          <p:cNvSpPr txBox="1"/>
          <p:nvPr/>
        </p:nvSpPr>
        <p:spPr>
          <a:xfrm>
            <a:off x="1993676" y="2582103"/>
            <a:ext cx="43591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TRAZABILIDAD DOCUMENTAL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3E4ABF5C-3E8C-79E9-385E-EA5064C9156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6075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5E2DC66-E985-C97C-0479-4BE19B7120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5424B0BC-303D-0B76-56EA-2414F573FA99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460B49FB-0D8A-D231-EA7A-EA5CC620502D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680DD03D-12AE-A7F2-A26F-295F1F91F1C9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DB15E31-926E-3C75-2FC4-33718F72F952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EC8DE395-BA2B-E888-12B9-EA9D093DD8E4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28D883C3-FBEE-69C7-DCFC-DC87EF8066B1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DA138B8-3950-F80E-2CBB-3D0E01E74C90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6E82269-D7CA-6E1F-C230-103E79B88BA9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64E6C21D-B817-8543-F914-6DA8AB822B56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19BA8503-BE4E-F7B6-E0AE-63ECAC7D751E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F8F7F341-CFD4-7824-C753-0E132B040D58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E193D54E-73E0-0958-CC00-7BA094E1EDB9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98E26D0-5867-BA57-879F-2115CA427D90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224A7A14-2973-7884-BAC9-C388D14A035E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F0ABE302-9525-24FE-04D8-AF85A10B6050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3F21ABC9-834A-C403-084C-D4DC46896590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6346829D-F933-DD0C-D15C-765DB7991CA0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F12CB15-4E8D-8037-C337-2A93563A0DD1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20E84E5D-3F92-8020-6EA7-53362DC42808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BF0C0F2D-022C-6E1B-993A-3C9B8ED210C2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85B6A9E9-FE16-D973-184A-EA2B2AD5A27C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A9280728-FFBC-7983-6B3D-DD6DCD6BB82F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D5E20EE8-652D-DB17-110B-C42644E80388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40238F27-168C-5F2B-6DF5-E69A52B1C6DC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1B09C3FD-4B2E-BA17-C9E6-9FEB486CEB25}"/>
              </a:ext>
            </a:extLst>
          </p:cNvPr>
          <p:cNvSpPr/>
          <p:nvPr/>
        </p:nvSpPr>
        <p:spPr>
          <a:xfrm>
            <a:off x="1645921" y="571501"/>
            <a:ext cx="8686800" cy="182880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CHEKLIST BLOQUEANTES</a:t>
            </a:r>
            <a:endParaRPr lang="en-US" sz="44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ACBCA318-9ADF-9A08-5A74-F5980642B173}"/>
              </a:ext>
            </a:extLst>
          </p:cNvPr>
          <p:cNvSpPr/>
          <p:nvPr/>
        </p:nvSpPr>
        <p:spPr>
          <a:xfrm>
            <a:off x="2395966" y="2304713"/>
            <a:ext cx="7148853" cy="3033437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3A8EE9FB-D837-B620-46BB-A7CA74A35FBA}"/>
              </a:ext>
            </a:extLst>
          </p:cNvPr>
          <p:cNvSpPr txBox="1"/>
          <p:nvPr/>
        </p:nvSpPr>
        <p:spPr>
          <a:xfrm>
            <a:off x="2907097" y="2573159"/>
            <a:ext cx="596258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Implement Amos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cheklists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bloqueantes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aseguran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todas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etapas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proceso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cumplan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antes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avanzar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 Esto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minimiza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errores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asegura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flujo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trabajo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mantenga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ordenado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eficiente</a:t>
            </a:r>
            <a:endParaRPr lang="en-US" dirty="0">
              <a:solidFill>
                <a:schemeClr val="bg1"/>
              </a:solidFill>
              <a:latin typeface="Monaco" pitchFamily="2" charset="77"/>
            </a:endParaRPr>
          </a:p>
        </p:txBody>
      </p:sp>
      <p:sp>
        <p:nvSpPr>
          <p:cNvPr id="31" name="Shape 24">
            <a:extLst>
              <a:ext uri="{FF2B5EF4-FFF2-40B4-BE49-F238E27FC236}">
                <a16:creationId xmlns:a16="http://schemas.microsoft.com/office/drawing/2014/main" id="{8E4E0B6A-5E47-3458-8837-88B93EC5FC17}"/>
              </a:ext>
            </a:extLst>
          </p:cNvPr>
          <p:cNvSpPr/>
          <p:nvPr/>
        </p:nvSpPr>
        <p:spPr>
          <a:xfrm>
            <a:off x="5303521" y="4860890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2" name="Shape 24">
            <a:extLst>
              <a:ext uri="{FF2B5EF4-FFF2-40B4-BE49-F238E27FC236}">
                <a16:creationId xmlns:a16="http://schemas.microsoft.com/office/drawing/2014/main" id="{BA26D790-B158-C0A5-02D1-F6FA6FD9BE23}"/>
              </a:ext>
            </a:extLst>
          </p:cNvPr>
          <p:cNvSpPr/>
          <p:nvPr/>
        </p:nvSpPr>
        <p:spPr>
          <a:xfrm>
            <a:off x="1152388" y="1777260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945AACDD-0185-D0B1-1DE5-B55F00A90C45}"/>
              </a:ext>
            </a:extLst>
          </p:cNvPr>
          <p:cNvSpPr txBox="1"/>
          <p:nvPr/>
        </p:nvSpPr>
        <p:spPr>
          <a:xfrm>
            <a:off x="1768874" y="1944361"/>
            <a:ext cx="25413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CHEKLIST BLOQUEANTES</a:t>
            </a: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DF51F4F-6884-0C4F-723A-C74FFC87576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9707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2286000" y="3154679"/>
            <a:ext cx="168965" cy="3802712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188720" y="708661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Shape 25"/>
          <p:cNvSpPr/>
          <p:nvPr/>
        </p:nvSpPr>
        <p:spPr>
          <a:xfrm>
            <a:off x="1371600" y="822960"/>
            <a:ext cx="13716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/>
          <p:cNvSpPr/>
          <p:nvPr/>
        </p:nvSpPr>
        <p:spPr>
          <a:xfrm>
            <a:off x="1371600" y="822960"/>
            <a:ext cx="0" cy="13716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/>
          <p:cNvSpPr/>
          <p:nvPr/>
        </p:nvSpPr>
        <p:spPr>
          <a:xfrm>
            <a:off x="10835640" y="822960"/>
            <a:ext cx="13716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/>
          <p:cNvSpPr/>
          <p:nvPr/>
        </p:nvSpPr>
        <p:spPr>
          <a:xfrm>
            <a:off x="10972800" y="822960"/>
            <a:ext cx="0" cy="13716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/>
          <p:cNvSpPr/>
          <p:nvPr/>
        </p:nvSpPr>
        <p:spPr>
          <a:xfrm>
            <a:off x="1554480" y="960120"/>
            <a:ext cx="9235440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PROCESOS MANUALES</a:t>
            </a:r>
            <a:endParaRPr lang="en-US" sz="2800" dirty="0"/>
          </a:p>
        </p:txBody>
      </p:sp>
      <p:sp>
        <p:nvSpPr>
          <p:cNvPr id="32" name="Text 30"/>
          <p:cNvSpPr/>
          <p:nvPr/>
        </p:nvSpPr>
        <p:spPr>
          <a:xfrm>
            <a:off x="1463040" y="1554480"/>
            <a:ext cx="9235440" cy="96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FBB1265-E2CA-8EAA-021E-2225BCECEB63}"/>
              </a:ext>
            </a:extLst>
          </p:cNvPr>
          <p:cNvSpPr txBox="1"/>
          <p:nvPr/>
        </p:nvSpPr>
        <p:spPr>
          <a:xfrm>
            <a:off x="1795007" y="2081479"/>
            <a:ext cx="2521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El Corretaje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inmobiliario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sigue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siendo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artesanal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haroni" panose="02010803020104030203" pitchFamily="2" charset="-79"/>
              </a:rPr>
              <a:t> 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0C1A303-1E17-3256-99A4-C7619DA546C0}"/>
              </a:ext>
            </a:extLst>
          </p:cNvPr>
          <p:cNvSpPr txBox="1"/>
          <p:nvPr/>
        </p:nvSpPr>
        <p:spPr>
          <a:xfrm>
            <a:off x="4571999" y="1499312"/>
            <a:ext cx="6126476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rial Rounded MT Bold" panose="020F0704030504030204" pitchFamily="34" charset="77"/>
                <a:ea typeface="ADLaM Display" panose="02010000000000000000" pitchFamily="2" charset="77"/>
                <a:cs typeface="ADLaM Display" panose="02010000000000000000" pitchFamily="2" charset="77"/>
              </a:rPr>
              <a:t>Procesos</a:t>
            </a:r>
            <a:r>
              <a:rPr lang="en-US" sz="2800" dirty="0">
                <a:solidFill>
                  <a:schemeClr val="bg1"/>
                </a:solidFill>
                <a:latin typeface="Arial Rounded MT Bold" panose="020F0704030504030204" pitchFamily="34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Arial Rounded MT Bold" panose="020F0704030504030204" pitchFamily="34" charset="77"/>
                <a:ea typeface="ADLaM Display" panose="02010000000000000000" pitchFamily="2" charset="77"/>
                <a:cs typeface="ADLaM Display" panose="02010000000000000000" pitchFamily="2" charset="77"/>
              </a:rPr>
              <a:t>Manuales</a:t>
            </a:r>
            <a:endParaRPr lang="en-US" sz="2800" dirty="0">
              <a:solidFill>
                <a:schemeClr val="bg1"/>
              </a:solidFill>
              <a:latin typeface="Arial Rounded MT Bold" panose="020F0704030504030204" pitchFamily="34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Los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procesos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manuales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corretaje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inmobiliario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generan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ineficiencias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retrasos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dificultando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la gestion de las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transacciones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. La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falta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digitalización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aumenta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tiempo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esfuerzos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necesarios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para completer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operación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afectando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experiencia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cliente</a:t>
            </a:r>
            <a:r>
              <a:rPr lang="en-US" sz="1600" dirty="0">
                <a:solidFill>
                  <a:schemeClr val="bg1"/>
                </a:solidFill>
              </a:rPr>
              <a:t>.</a:t>
            </a: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46" name="Shape 24">
            <a:extLst>
              <a:ext uri="{FF2B5EF4-FFF2-40B4-BE49-F238E27FC236}">
                <a16:creationId xmlns:a16="http://schemas.microsoft.com/office/drawing/2014/main" id="{F0812EF9-B86C-F4E3-C21F-AE81AF0E730F}"/>
              </a:ext>
            </a:extLst>
          </p:cNvPr>
          <p:cNvSpPr/>
          <p:nvPr/>
        </p:nvSpPr>
        <p:spPr>
          <a:xfrm>
            <a:off x="4863449" y="5486400"/>
            <a:ext cx="4572000" cy="3324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7" name="Shape 24">
            <a:extLst>
              <a:ext uri="{FF2B5EF4-FFF2-40B4-BE49-F238E27FC236}">
                <a16:creationId xmlns:a16="http://schemas.microsoft.com/office/drawing/2014/main" id="{1FCCCB7F-94C8-7AFA-85AC-7FF409F883CE}"/>
              </a:ext>
            </a:extLst>
          </p:cNvPr>
          <p:cNvSpPr/>
          <p:nvPr/>
        </p:nvSpPr>
        <p:spPr>
          <a:xfrm>
            <a:off x="6035040" y="5358689"/>
            <a:ext cx="4572000" cy="398243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6" name="Picture 35">
            <a:extLst>
              <a:ext uri="{FF2B5EF4-FFF2-40B4-BE49-F238E27FC236}">
                <a16:creationId xmlns:a16="http://schemas.microsoft.com/office/drawing/2014/main" id="{2F6A09AE-778B-6D97-9060-90A87A9AD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6458" y="5497886"/>
            <a:ext cx="868679" cy="1086375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D74FF6E4-6FE4-733D-4E8F-43656E18CF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76316" y="182880"/>
            <a:ext cx="1463283" cy="1439988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/>
          <p:cNvSpPr/>
          <p:nvPr/>
        </p:nvSpPr>
        <p:spPr>
          <a:xfrm>
            <a:off x="4572000" y="1097279"/>
            <a:ext cx="8686800" cy="10208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ESCALABILIDAD</a:t>
            </a:r>
            <a:endParaRPr lang="en-US" sz="44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2A1BCFA8-D629-C6C1-C47A-D96EEF075162}"/>
              </a:ext>
            </a:extLst>
          </p:cNvPr>
          <p:cNvSpPr/>
          <p:nvPr/>
        </p:nvSpPr>
        <p:spPr>
          <a:xfrm>
            <a:off x="2971801" y="2404469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4FB6F8D7-683D-2CEB-B7EC-D111879EEE03}"/>
              </a:ext>
            </a:extLst>
          </p:cNvPr>
          <p:cNvSpPr/>
          <p:nvPr/>
        </p:nvSpPr>
        <p:spPr>
          <a:xfrm>
            <a:off x="4206239" y="3133470"/>
            <a:ext cx="6949423" cy="2740212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0A26AF2-02B7-A6F7-D4C4-20583F70F476}"/>
              </a:ext>
            </a:extLst>
          </p:cNvPr>
          <p:cNvSpPr txBox="1"/>
          <p:nvPr/>
        </p:nvSpPr>
        <p:spPr>
          <a:xfrm>
            <a:off x="3394581" y="2611276"/>
            <a:ext cx="333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 CORREDORES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EAA949E-D7B9-E3D0-17AA-CDFEDBEB3611}"/>
              </a:ext>
            </a:extLst>
          </p:cNvPr>
          <p:cNvSpPr txBox="1"/>
          <p:nvPr/>
        </p:nvSpPr>
        <p:spPr>
          <a:xfrm>
            <a:off x="4708777" y="3842366"/>
            <a:ext cx="6264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escalabilidad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del Modelo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negocio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permite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incorporar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número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creciente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corredores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lo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incrementa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capacidad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operación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expansion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mercado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inmobiliario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sin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comprometer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la Calidad de –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servicio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C647E5E1-BCEA-5B7C-A2E6-F7195B9A99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0A7C4E3-47CD-1E83-CAF7-D5C1080EF7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A9C8897B-5357-4F99-D1FE-891C0D993010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86CD7492-ABA0-775B-2D5D-0C497DB6A81B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B0C1B01C-100B-CDD7-1C8C-822600094A96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40C6235D-9174-D18F-5380-A7C16426FBE9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1C43EA28-EFC8-C40C-AB03-23F5F9EDC78C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2F63B6E-3221-218A-C48B-7163DC9EA6E7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3D364736-D3B1-C3D1-7463-542769C4EB8E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182CAA97-7407-D053-0CBF-E04EA7CDB570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2A5CCC83-F482-9400-799C-B2D139136E3B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16E1217D-B211-BEEA-382D-6CA23F8FD96A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19E9C272-CA3A-CDA7-B31F-F5AA2C8EFFCB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98E731A5-DCDB-3DD8-BFDA-A648C1633076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348BF8E4-543C-51E2-7EB8-04029159A41F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3C7B1C0E-DE8C-DA84-A213-FC3A5C46A281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809B9939-62A9-B88E-7E26-4C6E0DA3024A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966B63B4-B9CD-9BF3-2B43-51B91BF61B6A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EC1EEED0-8568-1A8A-F5C2-9BBD5985316B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FCC0B9E-6EE6-4BC5-A371-0A00D4932667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67D01E39-2898-E8DC-71E8-BA04CBA3F8DC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DAFE5310-0245-4C5B-43FF-22CD47B9FB81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B56ABEA6-45BA-05D3-6B9E-9A93B9C847A2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DE9C28A5-B0A1-6E50-4C85-CA7ECE358ECA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70BB91FC-B509-6F64-21F5-99694265EC04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E116A02D-9018-1473-4AFE-5FB55C003C1B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6F1CC30C-7074-B890-68F6-FF13E4AF900C}"/>
              </a:ext>
            </a:extLst>
          </p:cNvPr>
          <p:cNvSpPr/>
          <p:nvPr/>
        </p:nvSpPr>
        <p:spPr>
          <a:xfrm>
            <a:off x="4572000" y="1097279"/>
            <a:ext cx="8686800" cy="10208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MAS OPERACIONES</a:t>
            </a:r>
            <a:endParaRPr lang="en-US" sz="44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E4881043-277B-97BA-788D-3F49F2528BA1}"/>
              </a:ext>
            </a:extLst>
          </p:cNvPr>
          <p:cNvSpPr/>
          <p:nvPr/>
        </p:nvSpPr>
        <p:spPr>
          <a:xfrm>
            <a:off x="2971801" y="2215748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4E7ADE78-2B2B-19C9-9F80-110AD096F050}"/>
              </a:ext>
            </a:extLst>
          </p:cNvPr>
          <p:cNvSpPr/>
          <p:nvPr/>
        </p:nvSpPr>
        <p:spPr>
          <a:xfrm>
            <a:off x="3997590" y="3090581"/>
            <a:ext cx="6949423" cy="2740212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DCFA5A1-4C7A-8FF0-7367-E9BD3D540A2C}"/>
              </a:ext>
            </a:extLst>
          </p:cNvPr>
          <p:cNvSpPr txBox="1"/>
          <p:nvPr/>
        </p:nvSpPr>
        <p:spPr>
          <a:xfrm>
            <a:off x="3297514" y="2505961"/>
            <a:ext cx="333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MAS OPERACIONES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488A48B-7884-DD81-A74A-B847B005ED7A}"/>
              </a:ext>
            </a:extLst>
          </p:cNvPr>
          <p:cNvSpPr txBox="1"/>
          <p:nvPr/>
        </p:nvSpPr>
        <p:spPr>
          <a:xfrm>
            <a:off x="4640392" y="3490245"/>
            <a:ext cx="534961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El Sistema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está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diseñado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manejar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un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volumen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creciente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operaciones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facilitando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transacciones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ágilmente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asegurando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proceso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lleve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cabo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con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eficacia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rapidez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  <a:p>
            <a:pPr algn="just"/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Además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integrará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Plataforma Internacional,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incluirá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USA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otros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países</a:t>
            </a:r>
            <a:endParaRPr lang="en-US" dirty="0">
              <a:solidFill>
                <a:schemeClr val="bg1"/>
              </a:solidFill>
              <a:latin typeface="Monaco" pitchFamily="2" charset="77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2" name="Shape 15">
            <a:extLst>
              <a:ext uri="{FF2B5EF4-FFF2-40B4-BE49-F238E27FC236}">
                <a16:creationId xmlns:a16="http://schemas.microsoft.com/office/drawing/2014/main" id="{BA579922-5015-B55C-0472-88EA8801014D}"/>
              </a:ext>
            </a:extLst>
          </p:cNvPr>
          <p:cNvSpPr/>
          <p:nvPr/>
        </p:nvSpPr>
        <p:spPr>
          <a:xfrm>
            <a:off x="30480" y="685799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7C91C4F3-C8FB-2531-DD9B-3BD711C602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5579031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8D9AB0E-0E13-2E47-AA7D-9DD51FA29A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2FDD4B2B-C29D-566C-2560-9FE29C22FEA5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5507949C-3387-87C9-7B89-F115FFABE0E8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DDB5B155-C6E7-2E40-A546-E0D7D71A8689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FCC5A058-0A7F-E52A-7284-3D017B9627FA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2C53F032-73DC-64E9-7769-4AECD1AD8415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1D7554C9-0A67-A254-D826-FD1F02735EA9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7981D5BC-99CA-EAE0-5957-5BC93FBEF952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49B3B7FC-A84B-3857-2130-059E35085B7A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D82934C1-E831-79D3-C357-FB01757FF266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7B3D4CDE-383B-087A-746E-FEAE6024217C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3555D1BF-5AFF-616B-262C-5D30D7B6205D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102BFE00-6263-A81F-08BE-DED83110B308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ABD508BE-771D-F035-185E-A5C160B99390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D748B4FE-BC30-B60D-A20D-520D4B9B1115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FCA8423E-659F-255B-AAE6-5F0924D8912A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905C07B2-1FB5-645A-E009-292D465259B9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A90D5C4F-D7FF-DE13-1EBB-F5AC6784F008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CD9EB4DA-DE4A-8885-BB89-089F8A87B62B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68BBCF0F-1E77-D858-D498-ABECDFF23DC4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B858C9B4-9E6F-B635-5DC7-796EA6466E92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0803B971-D02B-EEDF-A1A5-650005BC1949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D0DCA1F9-A7FE-4035-3076-0E8DC9F688D6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3AA4C242-0331-3C79-48C3-6F2F14BA2733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F59DD975-AB68-DA4E-CEA8-36717E6E75A8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Text 24">
            <a:extLst>
              <a:ext uri="{FF2B5EF4-FFF2-40B4-BE49-F238E27FC236}">
                <a16:creationId xmlns:a16="http://schemas.microsoft.com/office/drawing/2014/main" id="{7DDCFB7F-F6CB-6BBD-E15E-70A10F6106DF}"/>
              </a:ext>
            </a:extLst>
          </p:cNvPr>
          <p:cNvSpPr/>
          <p:nvPr/>
        </p:nvSpPr>
        <p:spPr>
          <a:xfrm>
            <a:off x="3200400" y="1085083"/>
            <a:ext cx="8686800" cy="1020868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</a:pPr>
            <a:r>
              <a:rPr lang="en-US" sz="4400" b="1" dirty="0">
                <a:solidFill>
                  <a:srgbClr val="00FFFF"/>
                </a:solidFill>
              </a:rPr>
              <a:t>MISMO ESTANDAR CONSTANTE</a:t>
            </a:r>
            <a:endParaRPr lang="en-US" sz="4400" dirty="0"/>
          </a:p>
        </p:txBody>
      </p:sp>
      <p:sp>
        <p:nvSpPr>
          <p:cNvPr id="28" name="Shape 24">
            <a:extLst>
              <a:ext uri="{FF2B5EF4-FFF2-40B4-BE49-F238E27FC236}">
                <a16:creationId xmlns:a16="http://schemas.microsoft.com/office/drawing/2014/main" id="{6D10CBDB-8A78-F0F2-E3D1-3E100691F376}"/>
              </a:ext>
            </a:extLst>
          </p:cNvPr>
          <p:cNvSpPr/>
          <p:nvPr/>
        </p:nvSpPr>
        <p:spPr>
          <a:xfrm>
            <a:off x="2971801" y="2404469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9" name="Shape 24">
            <a:extLst>
              <a:ext uri="{FF2B5EF4-FFF2-40B4-BE49-F238E27FC236}">
                <a16:creationId xmlns:a16="http://schemas.microsoft.com/office/drawing/2014/main" id="{1206590B-361F-36F5-10C9-D6FADEC5DA46}"/>
              </a:ext>
            </a:extLst>
          </p:cNvPr>
          <p:cNvSpPr/>
          <p:nvPr/>
        </p:nvSpPr>
        <p:spPr>
          <a:xfrm>
            <a:off x="4206239" y="3133470"/>
            <a:ext cx="6949423" cy="2740212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B5BA4982-79F8-6483-BDA3-34C5A1F7E596}"/>
              </a:ext>
            </a:extLst>
          </p:cNvPr>
          <p:cNvSpPr txBox="1"/>
          <p:nvPr/>
        </p:nvSpPr>
        <p:spPr>
          <a:xfrm>
            <a:off x="3394581" y="2611276"/>
            <a:ext cx="33318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MISMO ESTANDAR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DAB2E700-0EB2-33ED-FBD4-36472DAA89B1}"/>
              </a:ext>
            </a:extLst>
          </p:cNvPr>
          <p:cNvSpPr txBox="1"/>
          <p:nvPr/>
        </p:nvSpPr>
        <p:spPr>
          <a:xfrm>
            <a:off x="4708785" y="3666180"/>
            <a:ext cx="53496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>
                <a:solidFill>
                  <a:schemeClr val="bg1"/>
                </a:solidFill>
                <a:latin typeface="Monaco" pitchFamily="2" charset="77"/>
              </a:rPr>
              <a:t>Manteniendo</a:t>
            </a:r>
            <a:r>
              <a:rPr lang="en-US" b="1" dirty="0">
                <a:solidFill>
                  <a:schemeClr val="bg1"/>
                </a:solidFill>
                <a:latin typeface="Monaco" pitchFamily="2" charset="77"/>
              </a:rPr>
              <a:t>  un </a:t>
            </a:r>
            <a:r>
              <a:rPr lang="en-US" b="1" dirty="0" err="1">
                <a:solidFill>
                  <a:schemeClr val="bg1"/>
                </a:solidFill>
                <a:latin typeface="Monaco" pitchFamily="2" charset="77"/>
              </a:rPr>
              <a:t>estándar</a:t>
            </a:r>
            <a:r>
              <a:rPr lang="en-US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Monaco" pitchFamily="2" charset="77"/>
              </a:rPr>
              <a:t>constante</a:t>
            </a:r>
            <a:r>
              <a:rPr lang="en-US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de Calidad,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Sistema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asegura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operación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cada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corredor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sigan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mismos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protocolos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procedimientos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garantizando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confianza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eficacia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servicio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ofrecido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  <a:p>
            <a:endParaRPr lang="en-US" dirty="0">
              <a:solidFill>
                <a:schemeClr val="bg1"/>
              </a:solidFill>
              <a:latin typeface="Monaco" pitchFamily="2" charset="77"/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  <a:p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255F8F50-931C-B720-5F43-71A6832522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7454" y="3832360"/>
            <a:ext cx="1382011" cy="182224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8C499D75-9C69-7CFE-850E-1910003FA3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6183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7D89BEA-ACC7-93B7-B756-644AA99A14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155385A7-AA39-AE5A-FD02-9A50FB2B02AE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63BB17E4-4351-2A1F-C576-E301E6A4C548}"/>
              </a:ext>
            </a:extLst>
          </p:cNvPr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E4FB216A-30A4-F954-563A-1D971B55548D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AE48AFC3-B108-6F88-F3B5-F767FFDA6617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B2B9F687-5A2A-732C-9F8E-9D31431C91D1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7C1556A4-388E-1B86-B8EA-F9A3D478FF9C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DB13FC72-AE66-9AF4-4C41-A9B3B98BF85F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7980BB22-DB53-6ED7-C87A-A53FCA944CF1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542B6927-771D-5254-EAAD-2E58BC7B774D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60B1181-B859-D626-CC0D-6467198ECBDA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5E8B264C-9893-6A17-1301-AFBABA6C5544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1A36B41-BDFB-8F56-E511-DFE5C65F88D0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4892C7F3-EFF3-329E-9D62-3555F2A1D7FA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DE7952B1-487E-10BD-CFD6-CE1B0F1927F3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15F76385-7FB3-6D78-E5B2-562011E2FD8D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C99822AE-0B2C-914C-6D4D-22F0A927770F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73DB937D-1BBC-7F00-4212-28D296739DB2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844DCB77-5BAC-1DD1-53D0-5B1E8A5541AC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A693B903-31C3-22EB-A7ED-88886E10A598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1BF83B26-BF98-9FE6-95FE-BBD4EECA7E5A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51F61E8E-322D-868C-BEA7-6803F11B5F51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AC542874-959C-BB77-A692-45422E8D72AE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A7BC9BD7-D3BA-D56A-9404-6FC5ACF2BFE3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326DD7D9-927D-E81D-0BFB-44D7EF5170BC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36500246-099C-9AF5-ACF2-D83504E2A6A2}"/>
              </a:ext>
            </a:extLst>
          </p:cNvPr>
          <p:cNvSpPr/>
          <p:nvPr/>
        </p:nvSpPr>
        <p:spPr>
          <a:xfrm>
            <a:off x="1343179" y="905599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r>
              <a:rPr lang="en-US" dirty="0"/>
              <a:t>.</a:t>
            </a:r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E4B03516-7865-D142-00F4-02EEAC99A45E}"/>
              </a:ext>
            </a:extLst>
          </p:cNvPr>
          <p:cNvSpPr/>
          <p:nvPr/>
        </p:nvSpPr>
        <p:spPr>
          <a:xfrm>
            <a:off x="2286000" y="1417320"/>
            <a:ext cx="4583424" cy="620551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cs typeface="Arial Black" pitchFamily="34" charset="-120"/>
              </a:rPr>
              <a:t>CORRETAJE MANUAL 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7636AA40-1F3A-C65A-6006-7F7BDBF65EDC}"/>
              </a:ext>
            </a:extLst>
          </p:cNvPr>
          <p:cNvSpPr/>
          <p:nvPr/>
        </p:nvSpPr>
        <p:spPr>
          <a:xfrm>
            <a:off x="2057400" y="1920241"/>
            <a:ext cx="7972577" cy="3331382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24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0" indent="0" algn="l">
              <a:buNone/>
            </a:pPr>
            <a:r>
              <a:rPr lang="en-US" sz="2400" dirty="0">
                <a:solidFill>
                  <a:srgbClr val="FFFFFF"/>
                </a:solidFill>
                <a:latin typeface="Segoe UI" pitchFamily="34" charset="0"/>
                <a:ea typeface="Segoe UI" pitchFamily="34" charset="-122"/>
                <a:cs typeface="Segoe UI" pitchFamily="34" charset="-120"/>
              </a:rPr>
              <a:t>             </a:t>
            </a:r>
          </a:p>
          <a:p>
            <a:pPr marL="0" indent="0" algn="l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lvl="1"/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  <a:p>
            <a:pPr marL="742950" lvl="1" indent="-285750">
              <a:buFont typeface="Wingdings" pitchFamily="2" charset="2"/>
              <a:buChar char="Ø"/>
            </a:pPr>
            <a:endParaRPr lang="en-US" sz="1600" dirty="0">
              <a:solidFill>
                <a:srgbClr val="FFFFFF"/>
              </a:solidFill>
              <a:latin typeface="Segoe UI" pitchFamily="34" charset="0"/>
              <a:ea typeface="Segoe UI" pitchFamily="34" charset="-122"/>
              <a:cs typeface="Segoe UI" pitchFamily="34" charset="-120"/>
            </a:endParaRP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1022D170-5535-AD48-1553-911CCFF78E92}"/>
              </a:ext>
            </a:extLst>
          </p:cNvPr>
          <p:cNvSpPr/>
          <p:nvPr/>
        </p:nvSpPr>
        <p:spPr>
          <a:xfrm>
            <a:off x="2467639" y="2295885"/>
            <a:ext cx="7316442" cy="2650671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b="1" dirty="0">
              <a:solidFill>
                <a:schemeClr val="bg1"/>
              </a:solidFill>
              <a:latin typeface="Monaco" pitchFamily="2" charset="77"/>
            </a:endParaRPr>
          </a:p>
          <a:p>
            <a:pPr algn="just"/>
            <a:r>
              <a:rPr lang="en-US" b="1" dirty="0">
                <a:solidFill>
                  <a:schemeClr val="bg1"/>
                </a:solidFill>
                <a:latin typeface="Monaco" pitchFamily="2" charset="77"/>
              </a:rPr>
              <a:t>El </a:t>
            </a:r>
            <a:r>
              <a:rPr lang="en-US" b="1" dirty="0" err="1">
                <a:solidFill>
                  <a:schemeClr val="bg1"/>
                </a:solidFill>
                <a:latin typeface="Monaco" pitchFamily="2" charset="77"/>
              </a:rPr>
              <a:t>corretaje</a:t>
            </a:r>
            <a:r>
              <a:rPr lang="en-US" b="1" dirty="0">
                <a:solidFill>
                  <a:schemeClr val="bg1"/>
                </a:solidFill>
                <a:latin typeface="Monaco" pitchFamily="2" charset="77"/>
              </a:rPr>
              <a:t> manual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implica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procesos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artesanales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alta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dependencia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corredores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lo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lleva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riesgos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controlados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dificultades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para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escalar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. Los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errores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humanos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son communes y la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rentabilidad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se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mide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manera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imprecisa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, lo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afecta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desempeño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</a:rPr>
              <a:t>negocio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</a:rPr>
              <a:t> </a:t>
            </a:r>
            <a:endParaRPr lang="en-US" dirty="0">
              <a:latin typeface="Monaco" pitchFamily="2" charset="77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:a16="http://schemas.microsoft.com/office/drawing/2014/main" id="{69493C63-92D1-1D2F-4F32-076B7E14D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499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D4D55EE-79ED-7FA5-D3D0-734B83DFE1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E3A4E8FF-4E20-DD7F-9C15-D28E8353F654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1ADF041-8549-BF94-B8E2-9A1A0D06E12A}"/>
              </a:ext>
            </a:extLst>
          </p:cNvPr>
          <p:cNvSpPr/>
          <p:nvPr/>
        </p:nvSpPr>
        <p:spPr>
          <a:xfrm>
            <a:off x="2286000" y="3154679"/>
            <a:ext cx="168965" cy="3802712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F5A6C4EC-DEF6-9CE0-AC1C-F4775EC7585F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05EA499B-AE1A-68A9-5F09-DA0415EC57EC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60740B5-353C-4596-06D8-8F06D0E5E8A5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4AF74186-6E74-ABD1-549C-C5C5A9DA744F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AA36CAB2-4A17-33FF-DF82-D95745F28CA3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A6B59219-2062-3908-4887-884A4375C21F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DE1165C6-DCDA-4EB3-B08B-005FB376EE92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2AC67938-E640-6394-82BD-4902102862DF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6A9E41F1-D072-EAD6-5D05-27E354A38E76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F2C121D9-6F2F-76E9-0B4A-072B1E99AAAB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1F49B9E8-9FD6-006E-45F2-818D5DD448D0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7AA9C503-0E46-7856-6412-6F5CFB69593D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119F720C-3B28-AA98-EC59-9FC692BD8D3A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812F57BD-9545-CA93-35C0-79B0C9C23D04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FDBD57CC-EFED-C500-1121-705D7D834E68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3A588AB4-6C2E-BFCB-589F-537F99CE43C6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9028475D-A3FA-C4A9-A05B-3276A0DDAEEF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79611510-8098-DF1B-CBAD-5DE7A47CF2AE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F69DE92D-3895-5D90-97E8-94FED9D0FF31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10041963-000E-A739-DD97-BA7F8C406F34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DC5396B3-DAFE-46FB-F26D-DB32269DEE38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BA3447E7-1BC1-5CB1-8CD7-8168C29BC3D8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BA1F5B7A-47AF-6030-3CCE-3946E63385F0}"/>
              </a:ext>
            </a:extLst>
          </p:cNvPr>
          <p:cNvSpPr/>
          <p:nvPr/>
        </p:nvSpPr>
        <p:spPr>
          <a:xfrm>
            <a:off x="1332224" y="822959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Shape 25">
            <a:extLst>
              <a:ext uri="{FF2B5EF4-FFF2-40B4-BE49-F238E27FC236}">
                <a16:creationId xmlns:a16="http://schemas.microsoft.com/office/drawing/2014/main" id="{2C313E22-24E9-4817-601A-3C303DA74EE7}"/>
              </a:ext>
            </a:extLst>
          </p:cNvPr>
          <p:cNvSpPr/>
          <p:nvPr/>
        </p:nvSpPr>
        <p:spPr>
          <a:xfrm>
            <a:off x="1371600" y="822960"/>
            <a:ext cx="13716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>
            <a:extLst>
              <a:ext uri="{FF2B5EF4-FFF2-40B4-BE49-F238E27FC236}">
                <a16:creationId xmlns:a16="http://schemas.microsoft.com/office/drawing/2014/main" id="{61E7D04D-5780-11D9-040D-25C030D54099}"/>
              </a:ext>
            </a:extLst>
          </p:cNvPr>
          <p:cNvSpPr/>
          <p:nvPr/>
        </p:nvSpPr>
        <p:spPr>
          <a:xfrm>
            <a:off x="1371600" y="822960"/>
            <a:ext cx="0" cy="13716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>
            <a:extLst>
              <a:ext uri="{FF2B5EF4-FFF2-40B4-BE49-F238E27FC236}">
                <a16:creationId xmlns:a16="http://schemas.microsoft.com/office/drawing/2014/main" id="{4B48703A-D31A-7B4D-6147-0A31312F3DC1}"/>
              </a:ext>
            </a:extLst>
          </p:cNvPr>
          <p:cNvSpPr/>
          <p:nvPr/>
        </p:nvSpPr>
        <p:spPr>
          <a:xfrm>
            <a:off x="10835640" y="822960"/>
            <a:ext cx="13716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>
            <a:extLst>
              <a:ext uri="{FF2B5EF4-FFF2-40B4-BE49-F238E27FC236}">
                <a16:creationId xmlns:a16="http://schemas.microsoft.com/office/drawing/2014/main" id="{822028A8-E9A4-2538-9B9A-F7210147632B}"/>
              </a:ext>
            </a:extLst>
          </p:cNvPr>
          <p:cNvSpPr/>
          <p:nvPr/>
        </p:nvSpPr>
        <p:spPr>
          <a:xfrm>
            <a:off x="10972800" y="822960"/>
            <a:ext cx="0" cy="13716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745C6D11-B3AA-D482-1C70-68E48E6914AD}"/>
              </a:ext>
            </a:extLst>
          </p:cNvPr>
          <p:cNvSpPr/>
          <p:nvPr/>
        </p:nvSpPr>
        <p:spPr>
          <a:xfrm>
            <a:off x="2782577" y="1135334"/>
            <a:ext cx="7758484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DEPENDENCIA DEL CORREDOR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584F72EC-4B48-08E0-34BB-827F99CAA1B4}"/>
              </a:ext>
            </a:extLst>
          </p:cNvPr>
          <p:cNvSpPr/>
          <p:nvPr/>
        </p:nvSpPr>
        <p:spPr>
          <a:xfrm>
            <a:off x="1463040" y="1554480"/>
            <a:ext cx="9235440" cy="96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430CAE84-FD0A-54A4-AA79-AD223A157325}"/>
              </a:ext>
            </a:extLst>
          </p:cNvPr>
          <p:cNvSpPr txBox="1"/>
          <p:nvPr/>
        </p:nvSpPr>
        <p:spPr>
          <a:xfrm>
            <a:off x="1828800" y="2262651"/>
            <a:ext cx="2521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El Corretaje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inmobiliario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sigue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dependiendo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del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corredor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49B7355-0380-F37B-7A90-C17C639B4A16}"/>
              </a:ext>
            </a:extLst>
          </p:cNvPr>
          <p:cNvSpPr txBox="1"/>
          <p:nvPr/>
        </p:nvSpPr>
        <p:spPr>
          <a:xfrm>
            <a:off x="4572000" y="1621809"/>
            <a:ext cx="553846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Dependencia</a:t>
            </a:r>
            <a:r>
              <a:rPr lang="en-US" sz="28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del Corredor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pPr algn="just"/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La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alta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dependencia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corredor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humano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limita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capacidad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respuesta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y la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escalabilidad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negocio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. Cada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corredor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tiene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su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propio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enfoque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, lo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crea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inconsistencias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servicio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aumenta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riesgo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600" dirty="0" err="1">
                <a:solidFill>
                  <a:schemeClr val="bg1"/>
                </a:solidFill>
                <a:latin typeface="Monaco" pitchFamily="2" charset="77"/>
              </a:rPr>
              <a:t>errores</a:t>
            </a:r>
            <a:r>
              <a:rPr lang="en-US" sz="1600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58E9944B-7E2C-4C10-DA3F-7B417C03C053}"/>
              </a:ext>
            </a:extLst>
          </p:cNvPr>
          <p:cNvSpPr/>
          <p:nvPr/>
        </p:nvSpPr>
        <p:spPr>
          <a:xfrm>
            <a:off x="5691953" y="4688598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Shape 24">
            <a:extLst>
              <a:ext uri="{FF2B5EF4-FFF2-40B4-BE49-F238E27FC236}">
                <a16:creationId xmlns:a16="http://schemas.microsoft.com/office/drawing/2014/main" id="{0CD226AF-54E9-0C0E-EB4E-CC494FC52A7B}"/>
              </a:ext>
            </a:extLst>
          </p:cNvPr>
          <p:cNvSpPr/>
          <p:nvPr/>
        </p:nvSpPr>
        <p:spPr>
          <a:xfrm>
            <a:off x="4793312" y="5216050"/>
            <a:ext cx="4572000" cy="453231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FEF9D1FD-1B0C-F45A-E191-350C2FF267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589" y="5292711"/>
            <a:ext cx="1140586" cy="130611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A7628B68-874F-E9BF-949C-00F3D568E1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07367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D6DBFC16-8293-7972-CD1F-70AEADAFE2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8DBC45CF-1AB4-7DC4-45B4-75BB5466B4BB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39CCEE18-968D-86A5-5AF6-E087EC0B3160}"/>
              </a:ext>
            </a:extLst>
          </p:cNvPr>
          <p:cNvSpPr/>
          <p:nvPr/>
        </p:nvSpPr>
        <p:spPr>
          <a:xfrm>
            <a:off x="2286000" y="3154679"/>
            <a:ext cx="168965" cy="3802712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1474525B-0D53-9EB7-FFBE-59CFF7630612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C77DE52C-5CAC-E24B-56DA-EC3E6D36A4F2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398FB201-DB98-6A9B-8668-798C0E1FFC69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9130CA90-EF5F-586D-F2BE-EF120AE1583C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57D78E0B-9ED0-6250-7FED-C611ECC148D4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0CE3D965-7A3B-7808-D2F3-21E1AF74C1FD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1A62A527-234A-82A1-B650-E382AFCB0A98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A0382F52-17B4-553E-B805-541E4392230D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F040B9B0-FA44-1939-A9C9-78D62C59D28B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33127C58-DA1E-0974-335A-DF53093A890F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BC09F529-9AB6-873A-7D5D-A915429F7490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A000EFF3-3273-909B-4F2D-69B86AC7175A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CDEA4F6E-DED5-D72B-1640-854E4C38EEA3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02E5C46E-20E8-F9F9-A21D-730CFF114FC9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5BD94025-0653-380F-3BF9-EA3E8F4AACC2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C43DA42-402D-81E3-41B0-B87173C87DE5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7A81CD03-48EA-2BAF-A6A6-9C84C9FBA28E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4EA8FA6C-5962-3A5E-99A3-97D5BAC9B102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6F11A2CF-75A9-62A4-199B-93A424F74178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517F2E03-7BF2-8F66-A651-03A51FA504A9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4F78085B-B635-51C5-7089-1DF4F7FF38B7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61C9B21F-9BDB-032B-D6BB-9F4F6532C998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80B81A3E-5481-6FCB-2F5C-BBEB18E82FC9}"/>
              </a:ext>
            </a:extLst>
          </p:cNvPr>
          <p:cNvSpPr/>
          <p:nvPr/>
        </p:nvSpPr>
        <p:spPr>
          <a:xfrm>
            <a:off x="1371600" y="845821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Shape 25">
            <a:extLst>
              <a:ext uri="{FF2B5EF4-FFF2-40B4-BE49-F238E27FC236}">
                <a16:creationId xmlns:a16="http://schemas.microsoft.com/office/drawing/2014/main" id="{65DB0A86-5900-9BA2-6062-C31CCD890CCE}"/>
              </a:ext>
            </a:extLst>
          </p:cNvPr>
          <p:cNvSpPr/>
          <p:nvPr/>
        </p:nvSpPr>
        <p:spPr>
          <a:xfrm>
            <a:off x="1371600" y="822960"/>
            <a:ext cx="13716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8" name="Shape 26">
            <a:extLst>
              <a:ext uri="{FF2B5EF4-FFF2-40B4-BE49-F238E27FC236}">
                <a16:creationId xmlns:a16="http://schemas.microsoft.com/office/drawing/2014/main" id="{812AF744-2A65-3DDC-4079-C3335DFF2349}"/>
              </a:ext>
            </a:extLst>
          </p:cNvPr>
          <p:cNvSpPr/>
          <p:nvPr/>
        </p:nvSpPr>
        <p:spPr>
          <a:xfrm>
            <a:off x="1371600" y="822960"/>
            <a:ext cx="0" cy="13716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9" name="Shape 27">
            <a:extLst>
              <a:ext uri="{FF2B5EF4-FFF2-40B4-BE49-F238E27FC236}">
                <a16:creationId xmlns:a16="http://schemas.microsoft.com/office/drawing/2014/main" id="{949357CD-9947-8D92-CC1D-6E2E23C01264}"/>
              </a:ext>
            </a:extLst>
          </p:cNvPr>
          <p:cNvSpPr/>
          <p:nvPr/>
        </p:nvSpPr>
        <p:spPr>
          <a:xfrm>
            <a:off x="10835640" y="822960"/>
            <a:ext cx="137160" cy="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0" name="Shape 28">
            <a:extLst>
              <a:ext uri="{FF2B5EF4-FFF2-40B4-BE49-F238E27FC236}">
                <a16:creationId xmlns:a16="http://schemas.microsoft.com/office/drawing/2014/main" id="{60085779-6498-D815-C51C-FAF3E970D7EA}"/>
              </a:ext>
            </a:extLst>
          </p:cNvPr>
          <p:cNvSpPr/>
          <p:nvPr/>
        </p:nvSpPr>
        <p:spPr>
          <a:xfrm>
            <a:off x="10972800" y="822960"/>
            <a:ext cx="0" cy="13716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D42CF865-10B7-AB09-719E-3BE54D7EC63D}"/>
              </a:ext>
            </a:extLst>
          </p:cNvPr>
          <p:cNvSpPr/>
          <p:nvPr/>
        </p:nvSpPr>
        <p:spPr>
          <a:xfrm>
            <a:off x="3278458" y="960120"/>
            <a:ext cx="7511461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RENTABILIDAD NO MEDIDA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73C9372E-D61A-8422-B733-17F3930939A8}"/>
              </a:ext>
            </a:extLst>
          </p:cNvPr>
          <p:cNvSpPr/>
          <p:nvPr/>
        </p:nvSpPr>
        <p:spPr>
          <a:xfrm>
            <a:off x="1463040" y="1554480"/>
            <a:ext cx="9235440" cy="96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3B546ED-6E71-2F88-F823-B52C5AF9D42B}"/>
              </a:ext>
            </a:extLst>
          </p:cNvPr>
          <p:cNvSpPr txBox="1"/>
          <p:nvPr/>
        </p:nvSpPr>
        <p:spPr>
          <a:xfrm>
            <a:off x="2133599" y="2120248"/>
            <a:ext cx="2521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El Corretaje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inmobiliario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sigue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siendo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artesanal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4AEC5E5-67F1-B91C-EC1D-2C31AA09B96C}"/>
              </a:ext>
            </a:extLst>
          </p:cNvPr>
          <p:cNvSpPr txBox="1"/>
          <p:nvPr/>
        </p:nvSpPr>
        <p:spPr>
          <a:xfrm>
            <a:off x="5147108" y="2029522"/>
            <a:ext cx="459124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Rentabilidad</a:t>
            </a:r>
            <a:r>
              <a:rPr lang="en-US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No </a:t>
            </a:r>
            <a:r>
              <a:rPr lang="en-US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Medida</a:t>
            </a:r>
            <a:endParaRPr lang="en-US" dirty="0">
              <a:solidFill>
                <a:schemeClr val="bg1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endParaRPr lang="en-US" sz="1200" dirty="0">
              <a:solidFill>
                <a:schemeClr val="bg1"/>
              </a:solidFill>
            </a:endParaRPr>
          </a:p>
          <a:p>
            <a:pPr algn="just"/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Sin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medir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rentabilidad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agentes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no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pueden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identificar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áreas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 de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operaciones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. La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falta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análisis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de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datos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genera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oportunidades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perdidas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limita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crecimiento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negocio</a:t>
            </a:r>
            <a:endParaRPr lang="en-US" sz="1600" b="1" dirty="0">
              <a:solidFill>
                <a:schemeClr val="bg1"/>
              </a:solidFill>
              <a:latin typeface="Monaco" pitchFamily="2" charset="77"/>
            </a:endParaRPr>
          </a:p>
        </p:txBody>
      </p:sp>
      <p:sp>
        <p:nvSpPr>
          <p:cNvPr id="35" name="Shape 24">
            <a:extLst>
              <a:ext uri="{FF2B5EF4-FFF2-40B4-BE49-F238E27FC236}">
                <a16:creationId xmlns:a16="http://schemas.microsoft.com/office/drawing/2014/main" id="{52B00789-6737-1154-A903-5AFDCEE071C1}"/>
              </a:ext>
            </a:extLst>
          </p:cNvPr>
          <p:cNvSpPr/>
          <p:nvPr/>
        </p:nvSpPr>
        <p:spPr>
          <a:xfrm>
            <a:off x="5057450" y="4384103"/>
            <a:ext cx="5641009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Shape 24">
            <a:extLst>
              <a:ext uri="{FF2B5EF4-FFF2-40B4-BE49-F238E27FC236}">
                <a16:creationId xmlns:a16="http://schemas.microsoft.com/office/drawing/2014/main" id="{150C3606-26FC-2330-756D-676EA71CACEE}"/>
              </a:ext>
            </a:extLst>
          </p:cNvPr>
          <p:cNvSpPr/>
          <p:nvPr/>
        </p:nvSpPr>
        <p:spPr>
          <a:xfrm>
            <a:off x="4036742" y="4727003"/>
            <a:ext cx="5381573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476AE3AE-F444-4FB1-0C60-3263BF3C4A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1" y="4800600"/>
            <a:ext cx="1078726" cy="1585756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A12294B-54CD-826B-A3BC-9407FB9549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95657" y="173258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8991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0A19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2266D20-9EC4-EEED-CC62-889757EF62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>
            <a:extLst>
              <a:ext uri="{FF2B5EF4-FFF2-40B4-BE49-F238E27FC236}">
                <a16:creationId xmlns:a16="http://schemas.microsoft.com/office/drawing/2014/main" id="{B966E1AE-0D47-EA44-DEB4-3E6B170F95A4}"/>
              </a:ext>
            </a:extLst>
          </p:cNvPr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>
            <a:extLst>
              <a:ext uri="{FF2B5EF4-FFF2-40B4-BE49-F238E27FC236}">
                <a16:creationId xmlns:a16="http://schemas.microsoft.com/office/drawing/2014/main" id="{92A490B7-4CB2-C7E8-2619-D536BC637155}"/>
              </a:ext>
            </a:extLst>
          </p:cNvPr>
          <p:cNvSpPr/>
          <p:nvPr/>
        </p:nvSpPr>
        <p:spPr>
          <a:xfrm>
            <a:off x="2286000" y="3154679"/>
            <a:ext cx="168965" cy="3802712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" name="Shape 2">
            <a:extLst>
              <a:ext uri="{FF2B5EF4-FFF2-40B4-BE49-F238E27FC236}">
                <a16:creationId xmlns:a16="http://schemas.microsoft.com/office/drawing/2014/main" id="{8CCF7D18-2C7B-DBA5-23FA-57B2EC227F06}"/>
              </a:ext>
            </a:extLst>
          </p:cNvPr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>
            <a:extLst>
              <a:ext uri="{FF2B5EF4-FFF2-40B4-BE49-F238E27FC236}">
                <a16:creationId xmlns:a16="http://schemas.microsoft.com/office/drawing/2014/main" id="{77FF2B53-0F04-9E00-CB56-23074D955D87}"/>
              </a:ext>
            </a:extLst>
          </p:cNvPr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>
            <a:extLst>
              <a:ext uri="{FF2B5EF4-FFF2-40B4-BE49-F238E27FC236}">
                <a16:creationId xmlns:a16="http://schemas.microsoft.com/office/drawing/2014/main" id="{C9C497D8-E8EC-8860-72E7-B0E70B99660A}"/>
              </a:ext>
            </a:extLst>
          </p:cNvPr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>
            <a:extLst>
              <a:ext uri="{FF2B5EF4-FFF2-40B4-BE49-F238E27FC236}">
                <a16:creationId xmlns:a16="http://schemas.microsoft.com/office/drawing/2014/main" id="{33EA49CC-6023-6F01-254F-65FB75415A38}"/>
              </a:ext>
            </a:extLst>
          </p:cNvPr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>
            <a:extLst>
              <a:ext uri="{FF2B5EF4-FFF2-40B4-BE49-F238E27FC236}">
                <a16:creationId xmlns:a16="http://schemas.microsoft.com/office/drawing/2014/main" id="{23E5A439-7551-A25C-0388-9BE2EE1C144D}"/>
              </a:ext>
            </a:extLst>
          </p:cNvPr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>
            <a:extLst>
              <a:ext uri="{FF2B5EF4-FFF2-40B4-BE49-F238E27FC236}">
                <a16:creationId xmlns:a16="http://schemas.microsoft.com/office/drawing/2014/main" id="{71228A19-8CF0-602E-F69F-BE3366F01AF4}"/>
              </a:ext>
            </a:extLst>
          </p:cNvPr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>
            <a:extLst>
              <a:ext uri="{FF2B5EF4-FFF2-40B4-BE49-F238E27FC236}">
                <a16:creationId xmlns:a16="http://schemas.microsoft.com/office/drawing/2014/main" id="{455292FF-ABF2-3B84-CB55-2D8CD3859549}"/>
              </a:ext>
            </a:extLst>
          </p:cNvPr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>
            <a:extLst>
              <a:ext uri="{FF2B5EF4-FFF2-40B4-BE49-F238E27FC236}">
                <a16:creationId xmlns:a16="http://schemas.microsoft.com/office/drawing/2014/main" id="{9DCBACFB-20EC-1CA5-92CA-33BA8FB7F801}"/>
              </a:ext>
            </a:extLst>
          </p:cNvPr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>
            <a:extLst>
              <a:ext uri="{FF2B5EF4-FFF2-40B4-BE49-F238E27FC236}">
                <a16:creationId xmlns:a16="http://schemas.microsoft.com/office/drawing/2014/main" id="{CB292156-A98B-83F1-C5E0-25FFC4F505B2}"/>
              </a:ext>
            </a:extLst>
          </p:cNvPr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>
            <a:extLst>
              <a:ext uri="{FF2B5EF4-FFF2-40B4-BE49-F238E27FC236}">
                <a16:creationId xmlns:a16="http://schemas.microsoft.com/office/drawing/2014/main" id="{E74CC385-ED10-F9B6-1954-E47787721E28}"/>
              </a:ext>
            </a:extLst>
          </p:cNvPr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>
            <a:extLst>
              <a:ext uri="{FF2B5EF4-FFF2-40B4-BE49-F238E27FC236}">
                <a16:creationId xmlns:a16="http://schemas.microsoft.com/office/drawing/2014/main" id="{9F898A8B-B1DB-3035-ACED-25124123AE0E}"/>
              </a:ext>
            </a:extLst>
          </p:cNvPr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>
            <a:extLst>
              <a:ext uri="{FF2B5EF4-FFF2-40B4-BE49-F238E27FC236}">
                <a16:creationId xmlns:a16="http://schemas.microsoft.com/office/drawing/2014/main" id="{7392D204-4B35-2D7A-8344-F9E40E0A981D}"/>
              </a:ext>
            </a:extLst>
          </p:cNvPr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>
            <a:extLst>
              <a:ext uri="{FF2B5EF4-FFF2-40B4-BE49-F238E27FC236}">
                <a16:creationId xmlns:a16="http://schemas.microsoft.com/office/drawing/2014/main" id="{DE68CBE7-8C14-9A0C-5CF7-402B5BDF4E87}"/>
              </a:ext>
            </a:extLst>
          </p:cNvPr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>
            <a:extLst>
              <a:ext uri="{FF2B5EF4-FFF2-40B4-BE49-F238E27FC236}">
                <a16:creationId xmlns:a16="http://schemas.microsoft.com/office/drawing/2014/main" id="{45775D29-ED10-E811-F32C-0D82B591E476}"/>
              </a:ext>
            </a:extLst>
          </p:cNvPr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>
            <a:extLst>
              <a:ext uri="{FF2B5EF4-FFF2-40B4-BE49-F238E27FC236}">
                <a16:creationId xmlns:a16="http://schemas.microsoft.com/office/drawing/2014/main" id="{46279D36-5E2B-ADED-09BC-4C2E5830540C}"/>
              </a:ext>
            </a:extLst>
          </p:cNvPr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>
            <a:extLst>
              <a:ext uri="{FF2B5EF4-FFF2-40B4-BE49-F238E27FC236}">
                <a16:creationId xmlns:a16="http://schemas.microsoft.com/office/drawing/2014/main" id="{5D2D7213-23E2-A2E4-EC42-CB3CFE141BA9}"/>
              </a:ext>
            </a:extLst>
          </p:cNvPr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20" name="Shape 18">
            <a:extLst>
              <a:ext uri="{FF2B5EF4-FFF2-40B4-BE49-F238E27FC236}">
                <a16:creationId xmlns:a16="http://schemas.microsoft.com/office/drawing/2014/main" id="{5C24FDDF-252B-60F1-881F-AEC8278BD26A}"/>
              </a:ext>
            </a:extLst>
          </p:cNvPr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>
            <a:extLst>
              <a:ext uri="{FF2B5EF4-FFF2-40B4-BE49-F238E27FC236}">
                <a16:creationId xmlns:a16="http://schemas.microsoft.com/office/drawing/2014/main" id="{B556CE80-33D8-BC7A-35E9-E7C984B6063F}"/>
              </a:ext>
            </a:extLst>
          </p:cNvPr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>
            <a:extLst>
              <a:ext uri="{FF2B5EF4-FFF2-40B4-BE49-F238E27FC236}">
                <a16:creationId xmlns:a16="http://schemas.microsoft.com/office/drawing/2014/main" id="{FA18D667-DFC0-1DE7-02AD-9FB44A330476}"/>
              </a:ext>
            </a:extLst>
          </p:cNvPr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>
            <a:extLst>
              <a:ext uri="{FF2B5EF4-FFF2-40B4-BE49-F238E27FC236}">
                <a16:creationId xmlns:a16="http://schemas.microsoft.com/office/drawing/2014/main" id="{A736815C-27A4-1A2A-295A-DD2E157107D2}"/>
              </a:ext>
            </a:extLst>
          </p:cNvPr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>
            <a:extLst>
              <a:ext uri="{FF2B5EF4-FFF2-40B4-BE49-F238E27FC236}">
                <a16:creationId xmlns:a16="http://schemas.microsoft.com/office/drawing/2014/main" id="{ED2CCF3D-3257-8D26-75D5-601FC9028F49}"/>
              </a:ext>
            </a:extLst>
          </p:cNvPr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>
            <a:extLst>
              <a:ext uri="{FF2B5EF4-FFF2-40B4-BE49-F238E27FC236}">
                <a16:creationId xmlns:a16="http://schemas.microsoft.com/office/drawing/2014/main" id="{37DF8C62-539C-BCE7-E15F-5A1DE315AD76}"/>
              </a:ext>
            </a:extLst>
          </p:cNvPr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>
            <a:extLst>
              <a:ext uri="{FF2B5EF4-FFF2-40B4-BE49-F238E27FC236}">
                <a16:creationId xmlns:a16="http://schemas.microsoft.com/office/drawing/2014/main" id="{7DAAD9AB-F5B1-993F-7650-FDEB8C15F7E1}"/>
              </a:ext>
            </a:extLst>
          </p:cNvPr>
          <p:cNvSpPr/>
          <p:nvPr/>
        </p:nvSpPr>
        <p:spPr>
          <a:xfrm>
            <a:off x="1303020" y="868680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0" name="Shape 28">
            <a:extLst>
              <a:ext uri="{FF2B5EF4-FFF2-40B4-BE49-F238E27FC236}">
                <a16:creationId xmlns:a16="http://schemas.microsoft.com/office/drawing/2014/main" id="{A5EC8A09-10B4-4F3D-C920-608144067277}"/>
              </a:ext>
            </a:extLst>
          </p:cNvPr>
          <p:cNvSpPr/>
          <p:nvPr/>
        </p:nvSpPr>
        <p:spPr>
          <a:xfrm>
            <a:off x="10972800" y="822960"/>
            <a:ext cx="0" cy="137160"/>
          </a:xfrm>
          <a:prstGeom prst="line">
            <a:avLst/>
          </a:prstGeom>
          <a:noFill/>
          <a:ln w="381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1" name="Text 29">
            <a:extLst>
              <a:ext uri="{FF2B5EF4-FFF2-40B4-BE49-F238E27FC236}">
                <a16:creationId xmlns:a16="http://schemas.microsoft.com/office/drawing/2014/main" id="{1E2FDB0D-C45A-9653-15F2-9831CA540CA3}"/>
              </a:ext>
            </a:extLst>
          </p:cNvPr>
          <p:cNvSpPr/>
          <p:nvPr/>
        </p:nvSpPr>
        <p:spPr>
          <a:xfrm>
            <a:off x="2926080" y="1098038"/>
            <a:ext cx="7909559" cy="457200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r>
              <a:rPr lang="en-US" sz="2800" b="1" dirty="0">
                <a:solidFill>
                  <a:srgbClr val="00FFFF"/>
                </a:solidFill>
                <a:latin typeface="Arial Black" pitchFamily="34" charset="0"/>
                <a:ea typeface="Arial Black" pitchFamily="34" charset="-122"/>
                <a:cs typeface="Arial Black" pitchFamily="34" charset="-120"/>
              </a:rPr>
              <a:t>RIESGOS POCO CONTROLADOS</a:t>
            </a:r>
            <a:endParaRPr lang="en-US" sz="2800" dirty="0"/>
          </a:p>
        </p:txBody>
      </p:sp>
      <p:sp>
        <p:nvSpPr>
          <p:cNvPr id="32" name="Text 30">
            <a:extLst>
              <a:ext uri="{FF2B5EF4-FFF2-40B4-BE49-F238E27FC236}">
                <a16:creationId xmlns:a16="http://schemas.microsoft.com/office/drawing/2014/main" id="{E8A5CC16-5ED5-1DE9-DFB8-8EBF711FFF02}"/>
              </a:ext>
            </a:extLst>
          </p:cNvPr>
          <p:cNvSpPr/>
          <p:nvPr/>
        </p:nvSpPr>
        <p:spPr>
          <a:xfrm>
            <a:off x="1463040" y="1554480"/>
            <a:ext cx="9235440" cy="960119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l">
              <a:buNone/>
            </a:pPr>
            <a:endParaRPr lang="en-US" sz="1600" dirty="0"/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61D837C1-6FDA-6860-CC2E-5B8CE019E40F}"/>
              </a:ext>
            </a:extLst>
          </p:cNvPr>
          <p:cNvSpPr txBox="1"/>
          <p:nvPr/>
        </p:nvSpPr>
        <p:spPr>
          <a:xfrm>
            <a:off x="2050111" y="2004250"/>
            <a:ext cx="252188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El Corretaje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inmobiliario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sigue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siendo</a:t>
            </a:r>
            <a:r>
              <a:rPr lang="en-US" sz="2000" b="1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artesa</a:t>
            </a:r>
            <a:r>
              <a:rPr lang="en-US" sz="2000" b="1" dirty="0" err="1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nal</a:t>
            </a:r>
            <a:r>
              <a:rPr lang="en-US" sz="2000" b="1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CC630E-906B-AD50-AEDF-2C38A21266E9}"/>
              </a:ext>
            </a:extLst>
          </p:cNvPr>
          <p:cNvSpPr txBox="1"/>
          <p:nvPr/>
        </p:nvSpPr>
        <p:spPr>
          <a:xfrm>
            <a:off x="4960062" y="1868269"/>
            <a:ext cx="516725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Riesgos</a:t>
            </a:r>
            <a:r>
              <a:rPr lang="en-US" dirty="0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poco </a:t>
            </a:r>
            <a:r>
              <a:rPr lang="en-US" dirty="0" err="1">
                <a:solidFill>
                  <a:schemeClr val="bg1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controlados</a:t>
            </a:r>
            <a:endParaRPr lang="en-US" dirty="0">
              <a:solidFill>
                <a:schemeClr val="bg1"/>
              </a:solidFill>
              <a:latin typeface="Monaco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algn="just"/>
            <a:r>
              <a:rPr lang="en-US" dirty="0">
                <a:solidFill>
                  <a:srgbClr val="FF0000"/>
                </a:solidFill>
                <a:latin typeface="Monaco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riesgos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poco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controlados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corretaje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inmobiliario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pueden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llevar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a decisions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erróneas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pérdidas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económicas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. Sin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gestion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adecuada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los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agentes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enfrentan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incertidumbre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puede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afectar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rentabilidad</a:t>
            </a:r>
            <a:r>
              <a:rPr lang="en-US" sz="1600" b="1" dirty="0">
                <a:solidFill>
                  <a:schemeClr val="bg1"/>
                </a:solidFill>
                <a:latin typeface="Monaco" pitchFamily="2" charset="77"/>
              </a:rPr>
              <a:t> de sus </a:t>
            </a:r>
            <a:r>
              <a:rPr lang="en-US" sz="1600" b="1" dirty="0" err="1">
                <a:solidFill>
                  <a:schemeClr val="bg1"/>
                </a:solidFill>
                <a:latin typeface="Monaco" pitchFamily="2" charset="77"/>
              </a:rPr>
              <a:t>operaci</a:t>
            </a:r>
            <a:r>
              <a:rPr lang="en-US" sz="1400" b="1" dirty="0" err="1">
                <a:solidFill>
                  <a:schemeClr val="bg1"/>
                </a:solidFill>
                <a:latin typeface="Monaco" pitchFamily="2" charset="77"/>
              </a:rPr>
              <a:t>ones</a:t>
            </a:r>
            <a:r>
              <a:rPr lang="en-US" sz="1400" b="1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</p:txBody>
      </p:sp>
      <p:sp>
        <p:nvSpPr>
          <p:cNvPr id="36" name="Shape 24">
            <a:extLst>
              <a:ext uri="{FF2B5EF4-FFF2-40B4-BE49-F238E27FC236}">
                <a16:creationId xmlns:a16="http://schemas.microsoft.com/office/drawing/2014/main" id="{5F7096BF-08A8-FBA9-176A-C49A96C846B8}"/>
              </a:ext>
            </a:extLst>
          </p:cNvPr>
          <p:cNvSpPr/>
          <p:nvPr/>
        </p:nvSpPr>
        <p:spPr>
          <a:xfrm>
            <a:off x="4885082" y="4420970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7" name="Shape 24">
            <a:extLst>
              <a:ext uri="{FF2B5EF4-FFF2-40B4-BE49-F238E27FC236}">
                <a16:creationId xmlns:a16="http://schemas.microsoft.com/office/drawing/2014/main" id="{15524857-CD6F-CE2B-DF05-A4E5E68E58B6}"/>
              </a:ext>
            </a:extLst>
          </p:cNvPr>
          <p:cNvSpPr/>
          <p:nvPr/>
        </p:nvSpPr>
        <p:spPr>
          <a:xfrm>
            <a:off x="3186485" y="4535146"/>
            <a:ext cx="4572000" cy="1054904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FE38CE77-BD3A-22E8-76AE-FE5989FBA1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646" y="5380693"/>
            <a:ext cx="997552" cy="1217254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C47109AB-0B94-CDBA-25F1-E797BF48A86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34037" y="168241"/>
            <a:ext cx="1143002" cy="92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63647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50A1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3" name="Shape 1"/>
          <p:cNvSpPr/>
          <p:nvPr/>
        </p:nvSpPr>
        <p:spPr>
          <a:xfrm>
            <a:off x="914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Shape 2"/>
          <p:cNvSpPr/>
          <p:nvPr/>
        </p:nvSpPr>
        <p:spPr>
          <a:xfrm>
            <a:off x="1828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Shape 3"/>
          <p:cNvSpPr/>
          <p:nvPr/>
        </p:nvSpPr>
        <p:spPr>
          <a:xfrm>
            <a:off x="2743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6" name="Shape 4"/>
          <p:cNvSpPr/>
          <p:nvPr/>
        </p:nvSpPr>
        <p:spPr>
          <a:xfrm>
            <a:off x="3657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Shape 5"/>
          <p:cNvSpPr/>
          <p:nvPr/>
        </p:nvSpPr>
        <p:spPr>
          <a:xfrm>
            <a:off x="4572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5486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Shape 7"/>
          <p:cNvSpPr/>
          <p:nvPr/>
        </p:nvSpPr>
        <p:spPr>
          <a:xfrm>
            <a:off x="6400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0" name="Shape 8"/>
          <p:cNvSpPr/>
          <p:nvPr/>
        </p:nvSpPr>
        <p:spPr>
          <a:xfrm>
            <a:off x="7315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Shape 9"/>
          <p:cNvSpPr/>
          <p:nvPr/>
        </p:nvSpPr>
        <p:spPr>
          <a:xfrm>
            <a:off x="82296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Shape 10"/>
          <p:cNvSpPr/>
          <p:nvPr/>
        </p:nvSpPr>
        <p:spPr>
          <a:xfrm>
            <a:off x="91440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100584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Shape 12"/>
          <p:cNvSpPr/>
          <p:nvPr/>
        </p:nvSpPr>
        <p:spPr>
          <a:xfrm>
            <a:off x="109728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5" name="Shape 13"/>
          <p:cNvSpPr/>
          <p:nvPr/>
        </p:nvSpPr>
        <p:spPr>
          <a:xfrm>
            <a:off x="11887200" y="0"/>
            <a:ext cx="0" cy="685800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6" name="Shape 14"/>
          <p:cNvSpPr/>
          <p:nvPr/>
        </p:nvSpPr>
        <p:spPr>
          <a:xfrm>
            <a:off x="0" y="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Shape 15"/>
          <p:cNvSpPr/>
          <p:nvPr/>
        </p:nvSpPr>
        <p:spPr>
          <a:xfrm>
            <a:off x="0" y="685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0" y="1371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Shape 17"/>
          <p:cNvSpPr/>
          <p:nvPr/>
        </p:nvSpPr>
        <p:spPr>
          <a:xfrm>
            <a:off x="0" y="2057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0" name="Shape 18"/>
          <p:cNvSpPr/>
          <p:nvPr/>
        </p:nvSpPr>
        <p:spPr>
          <a:xfrm>
            <a:off x="0" y="2743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1" name="Shape 19"/>
          <p:cNvSpPr/>
          <p:nvPr/>
        </p:nvSpPr>
        <p:spPr>
          <a:xfrm>
            <a:off x="0" y="34290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Shape 20"/>
          <p:cNvSpPr/>
          <p:nvPr/>
        </p:nvSpPr>
        <p:spPr>
          <a:xfrm>
            <a:off x="0" y="4114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3" name="Shape 21"/>
          <p:cNvSpPr/>
          <p:nvPr/>
        </p:nvSpPr>
        <p:spPr>
          <a:xfrm>
            <a:off x="0" y="48006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4" name="Shape 22"/>
          <p:cNvSpPr/>
          <p:nvPr/>
        </p:nvSpPr>
        <p:spPr>
          <a:xfrm>
            <a:off x="0" y="54864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5" name="Shape 23"/>
          <p:cNvSpPr/>
          <p:nvPr/>
        </p:nvSpPr>
        <p:spPr>
          <a:xfrm>
            <a:off x="0" y="61722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6" name="Shape 24"/>
          <p:cNvSpPr/>
          <p:nvPr/>
        </p:nvSpPr>
        <p:spPr>
          <a:xfrm>
            <a:off x="1341121" y="429059"/>
            <a:ext cx="9601200" cy="5120640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2" name="Text 30"/>
          <p:cNvSpPr/>
          <p:nvPr/>
        </p:nvSpPr>
        <p:spPr>
          <a:xfrm>
            <a:off x="1341121" y="1071656"/>
            <a:ext cx="9083025" cy="4689064"/>
          </a:xfrm>
          <a:prstGeom prst="rect">
            <a:avLst/>
          </a:prstGeom>
          <a:noFill/>
          <a:ln/>
        </p:spPr>
        <p:txBody>
          <a:bodyPr wrap="square" rtlCol="0" anchor="t"/>
          <a:lstStyle/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endParaRPr lang="en-US" sz="2400" dirty="0">
              <a:solidFill>
                <a:srgbClr val="FFFFFF"/>
              </a:solidFill>
              <a:latin typeface="ADLaM Display" panose="02010000000000000000" pitchFamily="2" charset="77"/>
              <a:ea typeface="ADLaM Display" panose="02010000000000000000" pitchFamily="2" charset="77"/>
              <a:cs typeface="ADLaM Display" panose="02010000000000000000" pitchFamily="2" charset="77"/>
            </a:endParaRP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  <a:latin typeface="Aharoni" panose="02010803020104030203" pitchFamily="2" charset="-79"/>
                <a:ea typeface="ADLaM Display" panose="02010000000000000000" pitchFamily="2" charset="77"/>
                <a:cs typeface="Aharoni" panose="02010803020104030203" pitchFamily="2" charset="-79"/>
              </a:rPr>
              <a:t>Corretaje Virtual </a:t>
            </a:r>
          </a:p>
          <a:p>
            <a:pPr marL="0" indent="0" algn="ctr">
              <a:buNone/>
            </a:pPr>
            <a:r>
              <a:rPr lang="en-US" sz="3200" dirty="0">
                <a:solidFill>
                  <a:srgbClr val="FFFFFF"/>
                </a:solidFill>
                <a:latin typeface="Aharoni" panose="02010803020104030203" pitchFamily="2" charset="-79"/>
                <a:ea typeface="ADLaM Display" panose="02010000000000000000" pitchFamily="2" charset="77"/>
                <a:cs typeface="Aharoni" panose="02010803020104030203" pitchFamily="2" charset="-79"/>
              </a:rPr>
              <a:t>IA Mega Group Chile </a:t>
            </a:r>
            <a:r>
              <a:rPr lang="en-US" sz="3200" dirty="0" err="1">
                <a:solidFill>
                  <a:srgbClr val="FFFFFF"/>
                </a:solidFill>
                <a:latin typeface="Aharoni" panose="02010803020104030203" pitchFamily="2" charset="-79"/>
                <a:ea typeface="ADLaM Display" panose="02010000000000000000" pitchFamily="2" charset="77"/>
                <a:cs typeface="Aharoni" panose="02010803020104030203" pitchFamily="2" charset="-79"/>
              </a:rPr>
              <a:t>SpA</a:t>
            </a:r>
            <a:endParaRPr lang="en-US" sz="3200" dirty="0">
              <a:solidFill>
                <a:srgbClr val="FFFFFF"/>
              </a:solidFill>
              <a:latin typeface="Aharoni" panose="02010803020104030203" pitchFamily="2" charset="-79"/>
              <a:ea typeface="ADLaM Display" panose="02010000000000000000" pitchFamily="2" charset="77"/>
              <a:cs typeface="Aharoni" panose="02010803020104030203" pitchFamily="2" charset="-79"/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cs typeface="Segoe UI" pitchFamily="34" charset="-120"/>
            </a:endParaRPr>
          </a:p>
          <a:p>
            <a:pPr marL="0" indent="0" algn="ctr">
              <a:buNone/>
            </a:pPr>
            <a:endParaRPr lang="en-US" sz="1600" dirty="0">
              <a:solidFill>
                <a:srgbClr val="FFFFFF"/>
              </a:solidFill>
              <a:latin typeface="Segoe UI" pitchFamily="34" charset="0"/>
              <a:cs typeface="Segoe UI" pitchFamily="34" charset="-120"/>
            </a:endParaRPr>
          </a:p>
          <a:p>
            <a:pPr marL="0" indent="0" algn="ctr">
              <a:buNone/>
            </a:pPr>
            <a:r>
              <a:rPr lang="en-US" sz="1600" dirty="0" err="1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Inteligencia</a:t>
            </a:r>
            <a:r>
              <a:rPr lang="en-US" sz="1600" dirty="0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 Artificial </a:t>
            </a:r>
            <a:r>
              <a:rPr lang="en-US" sz="1600" dirty="0" err="1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transformando</a:t>
            </a:r>
            <a:r>
              <a:rPr lang="en-US" sz="1600" dirty="0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el</a:t>
            </a:r>
            <a:r>
              <a:rPr lang="en-US" sz="1600" dirty="0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 </a:t>
            </a:r>
          </a:p>
          <a:p>
            <a:pPr marL="0" indent="0" algn="ctr">
              <a:buNone/>
            </a:pPr>
            <a:r>
              <a:rPr lang="en-US" sz="1600" dirty="0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Corretaje </a:t>
            </a:r>
            <a:r>
              <a:rPr lang="en-US" sz="1600" dirty="0" err="1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Inmobiliario</a:t>
            </a:r>
            <a:r>
              <a:rPr lang="en-US" sz="1600" dirty="0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 </a:t>
            </a:r>
            <a:r>
              <a:rPr lang="en-US" sz="1600" dirty="0" err="1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en</a:t>
            </a:r>
            <a:r>
              <a:rPr lang="en-US" sz="1600" dirty="0">
                <a:solidFill>
                  <a:srgbClr val="FFFFFF"/>
                </a:solidFill>
                <a:latin typeface="ACADEMY ENGRAVED LET PLAIN:1.0" panose="02000000000000000000" pitchFamily="2" charset="0"/>
                <a:cs typeface="Segoe UI" pitchFamily="34" charset="-120"/>
              </a:rPr>
              <a:t> Chile </a:t>
            </a:r>
          </a:p>
        </p:txBody>
      </p:sp>
      <p:sp>
        <p:nvSpPr>
          <p:cNvPr id="35" name="Shape 17">
            <a:extLst>
              <a:ext uri="{FF2B5EF4-FFF2-40B4-BE49-F238E27FC236}">
                <a16:creationId xmlns:a16="http://schemas.microsoft.com/office/drawing/2014/main" id="{17A5CE5E-9560-BD2B-3E14-4BB928DD7E33}"/>
              </a:ext>
            </a:extLst>
          </p:cNvPr>
          <p:cNvSpPr/>
          <p:nvPr/>
        </p:nvSpPr>
        <p:spPr>
          <a:xfrm>
            <a:off x="152400" y="2209800"/>
            <a:ext cx="12161520" cy="0"/>
          </a:xfrm>
          <a:prstGeom prst="line">
            <a:avLst/>
          </a:prstGeom>
          <a:noFill/>
          <a:ln w="6350">
            <a:solidFill>
              <a:srgbClr val="1A2A4A">
                <a:alpha val="1500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36" name="Shape 24">
            <a:extLst>
              <a:ext uri="{FF2B5EF4-FFF2-40B4-BE49-F238E27FC236}">
                <a16:creationId xmlns:a16="http://schemas.microsoft.com/office/drawing/2014/main" id="{8BF8DB38-7880-4983-F585-7D71368991BD}"/>
              </a:ext>
            </a:extLst>
          </p:cNvPr>
          <p:cNvSpPr/>
          <p:nvPr/>
        </p:nvSpPr>
        <p:spPr>
          <a:xfrm>
            <a:off x="8382000" y="1448740"/>
            <a:ext cx="2042160" cy="3886187"/>
          </a:xfrm>
          <a:prstGeom prst="rect">
            <a:avLst/>
          </a:prstGeom>
          <a:solidFill>
            <a:srgbClr val="0A1E3C">
              <a:alpha val="70000"/>
            </a:srgbClr>
          </a:solidFill>
          <a:ln w="25400">
            <a:solidFill>
              <a:srgbClr val="00FFFF"/>
            </a:solidFill>
            <a:prstDash val="solid"/>
          </a:ln>
        </p:spPr>
        <p:txBody>
          <a:bodyPr/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733872-2211-4F5A-28BD-54F6B4040161}"/>
              </a:ext>
            </a:extLst>
          </p:cNvPr>
          <p:cNvSpPr txBox="1"/>
          <p:nvPr/>
        </p:nvSpPr>
        <p:spPr>
          <a:xfrm>
            <a:off x="8432103" y="1574416"/>
            <a:ext cx="1992043" cy="28777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>
                <a:solidFill>
                  <a:schemeClr val="bg1"/>
                </a:solidFill>
              </a:rPr>
              <a:t>LA INTEGRACION DE LA </a:t>
            </a:r>
            <a:r>
              <a:rPr lang="en-US" sz="1400" dirty="0">
                <a:solidFill>
                  <a:schemeClr val="bg1"/>
                </a:solidFill>
                <a:latin typeface="ADLaM Display" panose="02010000000000000000" pitchFamily="2" charset="77"/>
                <a:ea typeface="ADLaM Display" panose="02010000000000000000" pitchFamily="2" charset="77"/>
                <a:cs typeface="ADLaM Display" panose="02010000000000000000" pitchFamily="2" charset="77"/>
              </a:rPr>
              <a:t> INTELIGENCIA ARTIFICIAL -IA-</a:t>
            </a:r>
          </a:p>
          <a:p>
            <a:pPr algn="just"/>
            <a:r>
              <a:rPr lang="en-US" sz="1400" dirty="0">
                <a:solidFill>
                  <a:schemeClr val="bg1"/>
                </a:solidFill>
              </a:rPr>
              <a:t>EN EL CORRETAJE INMOBILIARIO.</a:t>
            </a:r>
          </a:p>
          <a:p>
            <a:pPr algn="just"/>
            <a:endParaRPr lang="en-US" sz="1100" dirty="0">
              <a:solidFill>
                <a:schemeClr val="bg1"/>
              </a:solidFill>
              <a:latin typeface="Monaco" pitchFamily="2" charset="77"/>
            </a:endParaRPr>
          </a:p>
          <a:p>
            <a:pPr algn="just"/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Transforma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la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manera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que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se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gestionan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las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propiedades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y se toman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decisiones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.</a:t>
            </a:r>
          </a:p>
          <a:p>
            <a:pPr algn="just"/>
            <a:endParaRPr lang="en-US" sz="1000" dirty="0">
              <a:solidFill>
                <a:schemeClr val="bg1"/>
              </a:solidFill>
              <a:latin typeface="Monaco" pitchFamily="2" charset="77"/>
            </a:endParaRPr>
          </a:p>
          <a:p>
            <a:pPr algn="just"/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Nuestra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infraestructura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inteligente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permite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control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preciso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riesgo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optimización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del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tiempo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maximización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de la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rentabilidad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,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ofreciendo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una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solución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innovadora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y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eficiente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en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</a:t>
            </a:r>
            <a:r>
              <a:rPr lang="en-US" sz="1000" dirty="0" err="1">
                <a:solidFill>
                  <a:schemeClr val="bg1"/>
                </a:solidFill>
                <a:latin typeface="Monaco" pitchFamily="2" charset="77"/>
              </a:rPr>
              <a:t>el</a:t>
            </a:r>
            <a:r>
              <a:rPr lang="en-US" sz="1000" dirty="0">
                <a:solidFill>
                  <a:schemeClr val="bg1"/>
                </a:solidFill>
                <a:latin typeface="Monaco" pitchFamily="2" charset="77"/>
              </a:rPr>
              <a:t> sector.</a:t>
            </a:r>
          </a:p>
        </p:txBody>
      </p:sp>
      <p:pic>
        <p:nvPicPr>
          <p:cNvPr id="30" name="Picture 29">
            <a:extLst>
              <a:ext uri="{FF2B5EF4-FFF2-40B4-BE49-F238E27FC236}">
                <a16:creationId xmlns:a16="http://schemas.microsoft.com/office/drawing/2014/main" id="{04B9F1FF-9E47-7109-C31B-0F09550A2C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3321" y="3554676"/>
            <a:ext cx="1627574" cy="1995023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7035EE2F-3BB6-10CC-0E21-045AB1149D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72799" y="152068"/>
            <a:ext cx="1143002" cy="92904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1082</TotalTime>
  <Words>1794</Words>
  <Application>Microsoft Office PowerPoint</Application>
  <PresentationFormat>Panorámica</PresentationFormat>
  <Paragraphs>386</Paragraphs>
  <Slides>42</Slides>
  <Notes>42</Notes>
  <HiddenSlides>0</HiddenSlides>
  <MMClips>0</MMClips>
  <ScaleCrop>false</ScaleCrop>
  <HeadingPairs>
    <vt:vector size="6" baseType="variant">
      <vt:variant>
        <vt:lpstr>Fuentes usadas</vt:lpstr>
      </vt:variant>
      <vt:variant>
        <vt:i4>11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42</vt:i4>
      </vt:variant>
    </vt:vector>
  </HeadingPairs>
  <TitlesOfParts>
    <vt:vector size="54" baseType="lpstr">
      <vt:lpstr>ACADEMY ENGRAVED LET PLAIN:1.0</vt:lpstr>
      <vt:lpstr>ADLaM Display</vt:lpstr>
      <vt:lpstr>Aharoni</vt:lpstr>
      <vt:lpstr>Andale Mono</vt:lpstr>
      <vt:lpstr>Arial</vt:lpstr>
      <vt:lpstr>Arial Black</vt:lpstr>
      <vt:lpstr>Arial Rounded MT Bold</vt:lpstr>
      <vt:lpstr>Monaco</vt:lpstr>
      <vt:lpstr>Segoe UI</vt:lpstr>
      <vt:lpstr>Segoe UI Light</vt:lpstr>
      <vt:lpstr>Wingdings</vt:lpstr>
      <vt:lpstr>Office Theme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Corretaje Virtual IA - Presentación Futurista CON LOGO</dc:title>
  <dc:subject>PptxGenJS Presentation</dc:subject>
  <dc:creator>Corretaje Virtual IA - Mega Group</dc:creator>
  <cp:lastModifiedBy>Miguel Ramirez</cp:lastModifiedBy>
  <cp:revision>61</cp:revision>
  <dcterms:created xsi:type="dcterms:W3CDTF">2026-03-13T15:08:32Z</dcterms:created>
  <dcterms:modified xsi:type="dcterms:W3CDTF">2026-03-19T00:58:02Z</dcterms:modified>
</cp:coreProperties>
</file>